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8FB39-AEDA-4B67-A791-138BCDD441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60E204-8862-4209-A36C-0ED843DEA1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C7B2FD-FD43-4E51-956B-D7CE507710C4}"/>
              </a:ext>
            </a:extLst>
          </p:cNvPr>
          <p:cNvSpPr>
            <a:spLocks noGrp="1"/>
          </p:cNvSpPr>
          <p:nvPr>
            <p:ph type="dt" sz="half" idx="10"/>
          </p:nvPr>
        </p:nvSpPr>
        <p:spPr/>
        <p:txBody>
          <a:bodyPr/>
          <a:lstStyle/>
          <a:p>
            <a:fld id="{BA5175C1-1352-4F48-95EC-DEFFEF9E6073}" type="datetimeFigureOut">
              <a:rPr lang="en-US" smtClean="0"/>
              <a:t>8/19/2020</a:t>
            </a:fld>
            <a:endParaRPr lang="en-US" dirty="0"/>
          </a:p>
        </p:txBody>
      </p:sp>
      <p:sp>
        <p:nvSpPr>
          <p:cNvPr id="5" name="Footer Placeholder 4">
            <a:extLst>
              <a:ext uri="{FF2B5EF4-FFF2-40B4-BE49-F238E27FC236}">
                <a16:creationId xmlns:a16="http://schemas.microsoft.com/office/drawing/2014/main" id="{B9F6C701-5848-4987-B9AD-62AF4DDE7D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CD6614-8FEC-4A09-B037-332AA617CF27}"/>
              </a:ext>
            </a:extLst>
          </p:cNvPr>
          <p:cNvSpPr>
            <a:spLocks noGrp="1"/>
          </p:cNvSpPr>
          <p:nvPr>
            <p:ph type="sldNum" sz="quarter" idx="12"/>
          </p:nvPr>
        </p:nvSpPr>
        <p:spPr/>
        <p:txBody>
          <a:bodyPr/>
          <a:lstStyle/>
          <a:p>
            <a:fld id="{BF404EF0-DA8D-41DB-9CDB-50C9C92AF2EF}" type="slidenum">
              <a:rPr lang="en-US" smtClean="0"/>
              <a:t>‹#›</a:t>
            </a:fld>
            <a:endParaRPr lang="en-US" dirty="0"/>
          </a:p>
        </p:txBody>
      </p:sp>
    </p:spTree>
    <p:extLst>
      <p:ext uri="{BB962C8B-B14F-4D97-AF65-F5344CB8AC3E}">
        <p14:creationId xmlns:p14="http://schemas.microsoft.com/office/powerpoint/2010/main" val="2321435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ECBD1-9B2E-4C98-AD0D-7A0785E277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AEF416-43E1-4B16-8D5C-A0F4515AAF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9DB9E7-1F3E-49C8-8574-BA77736E7E7D}"/>
              </a:ext>
            </a:extLst>
          </p:cNvPr>
          <p:cNvSpPr>
            <a:spLocks noGrp="1"/>
          </p:cNvSpPr>
          <p:nvPr>
            <p:ph type="dt" sz="half" idx="10"/>
          </p:nvPr>
        </p:nvSpPr>
        <p:spPr/>
        <p:txBody>
          <a:bodyPr/>
          <a:lstStyle/>
          <a:p>
            <a:fld id="{BA5175C1-1352-4F48-95EC-DEFFEF9E6073}" type="datetimeFigureOut">
              <a:rPr lang="en-US" smtClean="0"/>
              <a:t>8/19/2020</a:t>
            </a:fld>
            <a:endParaRPr lang="en-US" dirty="0"/>
          </a:p>
        </p:txBody>
      </p:sp>
      <p:sp>
        <p:nvSpPr>
          <p:cNvPr id="5" name="Footer Placeholder 4">
            <a:extLst>
              <a:ext uri="{FF2B5EF4-FFF2-40B4-BE49-F238E27FC236}">
                <a16:creationId xmlns:a16="http://schemas.microsoft.com/office/drawing/2014/main" id="{90EC961C-664D-47F9-9E6D-A14AB28E6D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F5E423-C130-4ED7-B959-E242209EB5FD}"/>
              </a:ext>
            </a:extLst>
          </p:cNvPr>
          <p:cNvSpPr>
            <a:spLocks noGrp="1"/>
          </p:cNvSpPr>
          <p:nvPr>
            <p:ph type="sldNum" sz="quarter" idx="12"/>
          </p:nvPr>
        </p:nvSpPr>
        <p:spPr/>
        <p:txBody>
          <a:bodyPr/>
          <a:lstStyle/>
          <a:p>
            <a:fld id="{BF404EF0-DA8D-41DB-9CDB-50C9C92AF2EF}" type="slidenum">
              <a:rPr lang="en-US" smtClean="0"/>
              <a:t>‹#›</a:t>
            </a:fld>
            <a:endParaRPr lang="en-US" dirty="0"/>
          </a:p>
        </p:txBody>
      </p:sp>
    </p:spTree>
    <p:extLst>
      <p:ext uri="{BB962C8B-B14F-4D97-AF65-F5344CB8AC3E}">
        <p14:creationId xmlns:p14="http://schemas.microsoft.com/office/powerpoint/2010/main" val="529789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307D4F-D125-486F-BF15-CE98E2715A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ACBE23-5302-4144-BE61-229AFA92C9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BDA7FF-DFA0-4114-8E7C-21CF39C05C33}"/>
              </a:ext>
            </a:extLst>
          </p:cNvPr>
          <p:cNvSpPr>
            <a:spLocks noGrp="1"/>
          </p:cNvSpPr>
          <p:nvPr>
            <p:ph type="dt" sz="half" idx="10"/>
          </p:nvPr>
        </p:nvSpPr>
        <p:spPr/>
        <p:txBody>
          <a:bodyPr/>
          <a:lstStyle/>
          <a:p>
            <a:fld id="{BA5175C1-1352-4F48-95EC-DEFFEF9E6073}" type="datetimeFigureOut">
              <a:rPr lang="en-US" smtClean="0"/>
              <a:t>8/19/2020</a:t>
            </a:fld>
            <a:endParaRPr lang="en-US" dirty="0"/>
          </a:p>
        </p:txBody>
      </p:sp>
      <p:sp>
        <p:nvSpPr>
          <p:cNvPr id="5" name="Footer Placeholder 4">
            <a:extLst>
              <a:ext uri="{FF2B5EF4-FFF2-40B4-BE49-F238E27FC236}">
                <a16:creationId xmlns:a16="http://schemas.microsoft.com/office/drawing/2014/main" id="{26DC90D7-82D8-4434-99C4-D65FBC3323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03F6DB5-B5DC-4E69-8BC3-348D0747694E}"/>
              </a:ext>
            </a:extLst>
          </p:cNvPr>
          <p:cNvSpPr>
            <a:spLocks noGrp="1"/>
          </p:cNvSpPr>
          <p:nvPr>
            <p:ph type="sldNum" sz="quarter" idx="12"/>
          </p:nvPr>
        </p:nvSpPr>
        <p:spPr/>
        <p:txBody>
          <a:bodyPr/>
          <a:lstStyle/>
          <a:p>
            <a:fld id="{BF404EF0-DA8D-41DB-9CDB-50C9C92AF2EF}" type="slidenum">
              <a:rPr lang="en-US" smtClean="0"/>
              <a:t>‹#›</a:t>
            </a:fld>
            <a:endParaRPr lang="en-US" dirty="0"/>
          </a:p>
        </p:txBody>
      </p:sp>
    </p:spTree>
    <p:extLst>
      <p:ext uri="{BB962C8B-B14F-4D97-AF65-F5344CB8AC3E}">
        <p14:creationId xmlns:p14="http://schemas.microsoft.com/office/powerpoint/2010/main" val="3378548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167E2-1A95-4BE3-AC85-6D8EAA509B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9901CB-677A-4CD8-B420-E660234A90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5202D8-CB94-4ACD-A38E-9183C76C4DFA}"/>
              </a:ext>
            </a:extLst>
          </p:cNvPr>
          <p:cNvSpPr>
            <a:spLocks noGrp="1"/>
          </p:cNvSpPr>
          <p:nvPr>
            <p:ph type="dt" sz="half" idx="10"/>
          </p:nvPr>
        </p:nvSpPr>
        <p:spPr/>
        <p:txBody>
          <a:bodyPr/>
          <a:lstStyle/>
          <a:p>
            <a:fld id="{BA5175C1-1352-4F48-95EC-DEFFEF9E6073}" type="datetimeFigureOut">
              <a:rPr lang="en-US" smtClean="0"/>
              <a:t>8/19/2020</a:t>
            </a:fld>
            <a:endParaRPr lang="en-US" dirty="0"/>
          </a:p>
        </p:txBody>
      </p:sp>
      <p:sp>
        <p:nvSpPr>
          <p:cNvPr id="5" name="Footer Placeholder 4">
            <a:extLst>
              <a:ext uri="{FF2B5EF4-FFF2-40B4-BE49-F238E27FC236}">
                <a16:creationId xmlns:a16="http://schemas.microsoft.com/office/drawing/2014/main" id="{F1D21757-4E23-4FF7-9C8C-BEFA6C6516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C1299D-AB67-48A6-82A7-30B022D17CF0}"/>
              </a:ext>
            </a:extLst>
          </p:cNvPr>
          <p:cNvSpPr>
            <a:spLocks noGrp="1"/>
          </p:cNvSpPr>
          <p:nvPr>
            <p:ph type="sldNum" sz="quarter" idx="12"/>
          </p:nvPr>
        </p:nvSpPr>
        <p:spPr/>
        <p:txBody>
          <a:bodyPr/>
          <a:lstStyle/>
          <a:p>
            <a:fld id="{BF404EF0-DA8D-41DB-9CDB-50C9C92AF2EF}" type="slidenum">
              <a:rPr lang="en-US" smtClean="0"/>
              <a:t>‹#›</a:t>
            </a:fld>
            <a:endParaRPr lang="en-US" dirty="0"/>
          </a:p>
        </p:txBody>
      </p:sp>
    </p:spTree>
    <p:extLst>
      <p:ext uri="{BB962C8B-B14F-4D97-AF65-F5344CB8AC3E}">
        <p14:creationId xmlns:p14="http://schemas.microsoft.com/office/powerpoint/2010/main" val="2131661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0D725-CBD4-464D-AC2D-2B8B0E0107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B27CE6-FCF0-4C57-BF14-2A29510540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21DE2F-EE98-4CC0-90B7-85B5E8276738}"/>
              </a:ext>
            </a:extLst>
          </p:cNvPr>
          <p:cNvSpPr>
            <a:spLocks noGrp="1"/>
          </p:cNvSpPr>
          <p:nvPr>
            <p:ph type="dt" sz="half" idx="10"/>
          </p:nvPr>
        </p:nvSpPr>
        <p:spPr/>
        <p:txBody>
          <a:bodyPr/>
          <a:lstStyle/>
          <a:p>
            <a:fld id="{BA5175C1-1352-4F48-95EC-DEFFEF9E6073}" type="datetimeFigureOut">
              <a:rPr lang="en-US" smtClean="0"/>
              <a:t>8/19/2020</a:t>
            </a:fld>
            <a:endParaRPr lang="en-US" dirty="0"/>
          </a:p>
        </p:txBody>
      </p:sp>
      <p:sp>
        <p:nvSpPr>
          <p:cNvPr id="5" name="Footer Placeholder 4">
            <a:extLst>
              <a:ext uri="{FF2B5EF4-FFF2-40B4-BE49-F238E27FC236}">
                <a16:creationId xmlns:a16="http://schemas.microsoft.com/office/drawing/2014/main" id="{92D4FE56-FC17-4DFC-A210-D5785F25EF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DB10F0-D47B-4C09-841F-78642A1674E9}"/>
              </a:ext>
            </a:extLst>
          </p:cNvPr>
          <p:cNvSpPr>
            <a:spLocks noGrp="1"/>
          </p:cNvSpPr>
          <p:nvPr>
            <p:ph type="sldNum" sz="quarter" idx="12"/>
          </p:nvPr>
        </p:nvSpPr>
        <p:spPr/>
        <p:txBody>
          <a:bodyPr/>
          <a:lstStyle/>
          <a:p>
            <a:fld id="{BF404EF0-DA8D-41DB-9CDB-50C9C92AF2EF}" type="slidenum">
              <a:rPr lang="en-US" smtClean="0"/>
              <a:t>‹#›</a:t>
            </a:fld>
            <a:endParaRPr lang="en-US" dirty="0"/>
          </a:p>
        </p:txBody>
      </p:sp>
    </p:spTree>
    <p:extLst>
      <p:ext uri="{BB962C8B-B14F-4D97-AF65-F5344CB8AC3E}">
        <p14:creationId xmlns:p14="http://schemas.microsoft.com/office/powerpoint/2010/main" val="4187668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FC607-4B9E-4443-9CC2-341FF9BF67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5C1376-9EAF-49FC-B07B-E616323B88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404D80-B7EB-46DE-8BA3-E34B19EB4D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FD711F-5777-483A-BE01-8E786A28DAED}"/>
              </a:ext>
            </a:extLst>
          </p:cNvPr>
          <p:cNvSpPr>
            <a:spLocks noGrp="1"/>
          </p:cNvSpPr>
          <p:nvPr>
            <p:ph type="dt" sz="half" idx="10"/>
          </p:nvPr>
        </p:nvSpPr>
        <p:spPr/>
        <p:txBody>
          <a:bodyPr/>
          <a:lstStyle/>
          <a:p>
            <a:fld id="{BA5175C1-1352-4F48-95EC-DEFFEF9E6073}" type="datetimeFigureOut">
              <a:rPr lang="en-US" smtClean="0"/>
              <a:t>8/19/2020</a:t>
            </a:fld>
            <a:endParaRPr lang="en-US" dirty="0"/>
          </a:p>
        </p:txBody>
      </p:sp>
      <p:sp>
        <p:nvSpPr>
          <p:cNvPr id="6" name="Footer Placeholder 5">
            <a:extLst>
              <a:ext uri="{FF2B5EF4-FFF2-40B4-BE49-F238E27FC236}">
                <a16:creationId xmlns:a16="http://schemas.microsoft.com/office/drawing/2014/main" id="{36D32B96-E525-488E-A2E3-C493C4CC315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B08CC9C-8B45-4B07-A272-B4BB431ACE2D}"/>
              </a:ext>
            </a:extLst>
          </p:cNvPr>
          <p:cNvSpPr>
            <a:spLocks noGrp="1"/>
          </p:cNvSpPr>
          <p:nvPr>
            <p:ph type="sldNum" sz="quarter" idx="12"/>
          </p:nvPr>
        </p:nvSpPr>
        <p:spPr/>
        <p:txBody>
          <a:bodyPr/>
          <a:lstStyle/>
          <a:p>
            <a:fld id="{BF404EF0-DA8D-41DB-9CDB-50C9C92AF2EF}" type="slidenum">
              <a:rPr lang="en-US" smtClean="0"/>
              <a:t>‹#›</a:t>
            </a:fld>
            <a:endParaRPr lang="en-US" dirty="0"/>
          </a:p>
        </p:txBody>
      </p:sp>
    </p:spTree>
    <p:extLst>
      <p:ext uri="{BB962C8B-B14F-4D97-AF65-F5344CB8AC3E}">
        <p14:creationId xmlns:p14="http://schemas.microsoft.com/office/powerpoint/2010/main" val="3113613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B37C-7971-4839-9BE3-BC54C16271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C7904F-7ABE-4809-9F2C-6CE13F6F2B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4BACA7-FB1E-453E-BAA3-47B058300C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473F87-4541-440C-9C23-71BE41D60E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75F882-A320-4839-A7FD-1683A47154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7A9C11-F5BB-4EE6-90C4-FC4B75B9B0F3}"/>
              </a:ext>
            </a:extLst>
          </p:cNvPr>
          <p:cNvSpPr>
            <a:spLocks noGrp="1"/>
          </p:cNvSpPr>
          <p:nvPr>
            <p:ph type="dt" sz="half" idx="10"/>
          </p:nvPr>
        </p:nvSpPr>
        <p:spPr/>
        <p:txBody>
          <a:bodyPr/>
          <a:lstStyle/>
          <a:p>
            <a:fld id="{BA5175C1-1352-4F48-95EC-DEFFEF9E6073}" type="datetimeFigureOut">
              <a:rPr lang="en-US" smtClean="0"/>
              <a:t>8/19/2020</a:t>
            </a:fld>
            <a:endParaRPr lang="en-US" dirty="0"/>
          </a:p>
        </p:txBody>
      </p:sp>
      <p:sp>
        <p:nvSpPr>
          <p:cNvPr id="8" name="Footer Placeholder 7">
            <a:extLst>
              <a:ext uri="{FF2B5EF4-FFF2-40B4-BE49-F238E27FC236}">
                <a16:creationId xmlns:a16="http://schemas.microsoft.com/office/drawing/2014/main" id="{7B648EE1-6C47-49F3-AAB5-A42CAF7F86C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1F5CC8C-C065-438A-A1C9-F5C67202E78C}"/>
              </a:ext>
            </a:extLst>
          </p:cNvPr>
          <p:cNvSpPr>
            <a:spLocks noGrp="1"/>
          </p:cNvSpPr>
          <p:nvPr>
            <p:ph type="sldNum" sz="quarter" idx="12"/>
          </p:nvPr>
        </p:nvSpPr>
        <p:spPr/>
        <p:txBody>
          <a:bodyPr/>
          <a:lstStyle/>
          <a:p>
            <a:fld id="{BF404EF0-DA8D-41DB-9CDB-50C9C92AF2EF}" type="slidenum">
              <a:rPr lang="en-US" smtClean="0"/>
              <a:t>‹#›</a:t>
            </a:fld>
            <a:endParaRPr lang="en-US" dirty="0"/>
          </a:p>
        </p:txBody>
      </p:sp>
    </p:spTree>
    <p:extLst>
      <p:ext uri="{BB962C8B-B14F-4D97-AF65-F5344CB8AC3E}">
        <p14:creationId xmlns:p14="http://schemas.microsoft.com/office/powerpoint/2010/main" val="4046966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90CFD-1C67-416D-9B06-4E2C6E7408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2989FD-F8BB-44AF-B5BF-3B1BE4CE045D}"/>
              </a:ext>
            </a:extLst>
          </p:cNvPr>
          <p:cNvSpPr>
            <a:spLocks noGrp="1"/>
          </p:cNvSpPr>
          <p:nvPr>
            <p:ph type="dt" sz="half" idx="10"/>
          </p:nvPr>
        </p:nvSpPr>
        <p:spPr/>
        <p:txBody>
          <a:bodyPr/>
          <a:lstStyle/>
          <a:p>
            <a:fld id="{BA5175C1-1352-4F48-95EC-DEFFEF9E6073}" type="datetimeFigureOut">
              <a:rPr lang="en-US" smtClean="0"/>
              <a:t>8/19/2020</a:t>
            </a:fld>
            <a:endParaRPr lang="en-US" dirty="0"/>
          </a:p>
        </p:txBody>
      </p:sp>
      <p:sp>
        <p:nvSpPr>
          <p:cNvPr id="4" name="Footer Placeholder 3">
            <a:extLst>
              <a:ext uri="{FF2B5EF4-FFF2-40B4-BE49-F238E27FC236}">
                <a16:creationId xmlns:a16="http://schemas.microsoft.com/office/drawing/2014/main" id="{EF0779A9-1058-435B-922F-B04C6F80C2B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71EF335-350B-4380-9428-2BDF4A218E23}"/>
              </a:ext>
            </a:extLst>
          </p:cNvPr>
          <p:cNvSpPr>
            <a:spLocks noGrp="1"/>
          </p:cNvSpPr>
          <p:nvPr>
            <p:ph type="sldNum" sz="quarter" idx="12"/>
          </p:nvPr>
        </p:nvSpPr>
        <p:spPr/>
        <p:txBody>
          <a:bodyPr/>
          <a:lstStyle/>
          <a:p>
            <a:fld id="{BF404EF0-DA8D-41DB-9CDB-50C9C92AF2EF}" type="slidenum">
              <a:rPr lang="en-US" smtClean="0"/>
              <a:t>‹#›</a:t>
            </a:fld>
            <a:endParaRPr lang="en-US" dirty="0"/>
          </a:p>
        </p:txBody>
      </p:sp>
    </p:spTree>
    <p:extLst>
      <p:ext uri="{BB962C8B-B14F-4D97-AF65-F5344CB8AC3E}">
        <p14:creationId xmlns:p14="http://schemas.microsoft.com/office/powerpoint/2010/main" val="2760393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5A5578-3AFE-4674-A7D0-48E82963977B}"/>
              </a:ext>
            </a:extLst>
          </p:cNvPr>
          <p:cNvSpPr>
            <a:spLocks noGrp="1"/>
          </p:cNvSpPr>
          <p:nvPr>
            <p:ph type="dt" sz="half" idx="10"/>
          </p:nvPr>
        </p:nvSpPr>
        <p:spPr/>
        <p:txBody>
          <a:bodyPr/>
          <a:lstStyle/>
          <a:p>
            <a:fld id="{BA5175C1-1352-4F48-95EC-DEFFEF9E6073}" type="datetimeFigureOut">
              <a:rPr lang="en-US" smtClean="0"/>
              <a:t>8/19/2020</a:t>
            </a:fld>
            <a:endParaRPr lang="en-US" dirty="0"/>
          </a:p>
        </p:txBody>
      </p:sp>
      <p:sp>
        <p:nvSpPr>
          <p:cNvPr id="3" name="Footer Placeholder 2">
            <a:extLst>
              <a:ext uri="{FF2B5EF4-FFF2-40B4-BE49-F238E27FC236}">
                <a16:creationId xmlns:a16="http://schemas.microsoft.com/office/drawing/2014/main" id="{8A769411-4C15-49C9-A365-A1DFFB1E95E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9D9C351-7CDD-4B81-8F2B-432A7019EF9E}"/>
              </a:ext>
            </a:extLst>
          </p:cNvPr>
          <p:cNvSpPr>
            <a:spLocks noGrp="1"/>
          </p:cNvSpPr>
          <p:nvPr>
            <p:ph type="sldNum" sz="quarter" idx="12"/>
          </p:nvPr>
        </p:nvSpPr>
        <p:spPr/>
        <p:txBody>
          <a:bodyPr/>
          <a:lstStyle/>
          <a:p>
            <a:fld id="{BF404EF0-DA8D-41DB-9CDB-50C9C92AF2EF}" type="slidenum">
              <a:rPr lang="en-US" smtClean="0"/>
              <a:t>‹#›</a:t>
            </a:fld>
            <a:endParaRPr lang="en-US" dirty="0"/>
          </a:p>
        </p:txBody>
      </p:sp>
    </p:spTree>
    <p:extLst>
      <p:ext uri="{BB962C8B-B14F-4D97-AF65-F5344CB8AC3E}">
        <p14:creationId xmlns:p14="http://schemas.microsoft.com/office/powerpoint/2010/main" val="2083747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60F6F-8C30-473D-B85E-FAA237B849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4B4758-7ADA-417B-B901-C56FF7E686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667C41-9AF2-444C-A8D5-625076C379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BB4992-5AFA-4591-9926-76AE18583F78}"/>
              </a:ext>
            </a:extLst>
          </p:cNvPr>
          <p:cNvSpPr>
            <a:spLocks noGrp="1"/>
          </p:cNvSpPr>
          <p:nvPr>
            <p:ph type="dt" sz="half" idx="10"/>
          </p:nvPr>
        </p:nvSpPr>
        <p:spPr/>
        <p:txBody>
          <a:bodyPr/>
          <a:lstStyle/>
          <a:p>
            <a:fld id="{BA5175C1-1352-4F48-95EC-DEFFEF9E6073}" type="datetimeFigureOut">
              <a:rPr lang="en-US" smtClean="0"/>
              <a:t>8/19/2020</a:t>
            </a:fld>
            <a:endParaRPr lang="en-US" dirty="0"/>
          </a:p>
        </p:txBody>
      </p:sp>
      <p:sp>
        <p:nvSpPr>
          <p:cNvPr id="6" name="Footer Placeholder 5">
            <a:extLst>
              <a:ext uri="{FF2B5EF4-FFF2-40B4-BE49-F238E27FC236}">
                <a16:creationId xmlns:a16="http://schemas.microsoft.com/office/drawing/2014/main" id="{25F057FF-9E7C-46C8-ADFE-254AB6B75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6C64B6-EB77-4854-9F5F-AC6698E02821}"/>
              </a:ext>
            </a:extLst>
          </p:cNvPr>
          <p:cNvSpPr>
            <a:spLocks noGrp="1"/>
          </p:cNvSpPr>
          <p:nvPr>
            <p:ph type="sldNum" sz="quarter" idx="12"/>
          </p:nvPr>
        </p:nvSpPr>
        <p:spPr/>
        <p:txBody>
          <a:bodyPr/>
          <a:lstStyle/>
          <a:p>
            <a:fld id="{BF404EF0-DA8D-41DB-9CDB-50C9C92AF2EF}" type="slidenum">
              <a:rPr lang="en-US" smtClean="0"/>
              <a:t>‹#›</a:t>
            </a:fld>
            <a:endParaRPr lang="en-US" dirty="0"/>
          </a:p>
        </p:txBody>
      </p:sp>
    </p:spTree>
    <p:extLst>
      <p:ext uri="{BB962C8B-B14F-4D97-AF65-F5344CB8AC3E}">
        <p14:creationId xmlns:p14="http://schemas.microsoft.com/office/powerpoint/2010/main" val="2404109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E8C06-A2A5-40DD-8D82-97F9FE9342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7E1E64-00D4-417C-AE62-32599747C9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E1DF217-8D45-467D-88A1-B32BB5614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538605-4867-4C81-87DA-A9FDDD165A33}"/>
              </a:ext>
            </a:extLst>
          </p:cNvPr>
          <p:cNvSpPr>
            <a:spLocks noGrp="1"/>
          </p:cNvSpPr>
          <p:nvPr>
            <p:ph type="dt" sz="half" idx="10"/>
          </p:nvPr>
        </p:nvSpPr>
        <p:spPr/>
        <p:txBody>
          <a:bodyPr/>
          <a:lstStyle/>
          <a:p>
            <a:fld id="{BA5175C1-1352-4F48-95EC-DEFFEF9E6073}" type="datetimeFigureOut">
              <a:rPr lang="en-US" smtClean="0"/>
              <a:t>8/19/2020</a:t>
            </a:fld>
            <a:endParaRPr lang="en-US" dirty="0"/>
          </a:p>
        </p:txBody>
      </p:sp>
      <p:sp>
        <p:nvSpPr>
          <p:cNvPr id="6" name="Footer Placeholder 5">
            <a:extLst>
              <a:ext uri="{FF2B5EF4-FFF2-40B4-BE49-F238E27FC236}">
                <a16:creationId xmlns:a16="http://schemas.microsoft.com/office/drawing/2014/main" id="{F64F6920-49A9-4046-8197-9B0B649757F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E9A7F4-04D3-4521-B6EC-EB3844A61FC4}"/>
              </a:ext>
            </a:extLst>
          </p:cNvPr>
          <p:cNvSpPr>
            <a:spLocks noGrp="1"/>
          </p:cNvSpPr>
          <p:nvPr>
            <p:ph type="sldNum" sz="quarter" idx="12"/>
          </p:nvPr>
        </p:nvSpPr>
        <p:spPr/>
        <p:txBody>
          <a:bodyPr/>
          <a:lstStyle/>
          <a:p>
            <a:fld id="{BF404EF0-DA8D-41DB-9CDB-50C9C92AF2EF}" type="slidenum">
              <a:rPr lang="en-US" smtClean="0"/>
              <a:t>‹#›</a:t>
            </a:fld>
            <a:endParaRPr lang="en-US" dirty="0"/>
          </a:p>
        </p:txBody>
      </p:sp>
    </p:spTree>
    <p:extLst>
      <p:ext uri="{BB962C8B-B14F-4D97-AF65-F5344CB8AC3E}">
        <p14:creationId xmlns:p14="http://schemas.microsoft.com/office/powerpoint/2010/main" val="953354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1E7214-370F-47E0-944E-F2084446A7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910A47-9333-4C8C-A6B7-33AC112638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5B844A-B135-4DE3-876F-577A13B555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175C1-1352-4F48-95EC-DEFFEF9E6073}" type="datetimeFigureOut">
              <a:rPr lang="en-US" smtClean="0"/>
              <a:t>8/19/2020</a:t>
            </a:fld>
            <a:endParaRPr lang="en-US" dirty="0"/>
          </a:p>
        </p:txBody>
      </p:sp>
      <p:sp>
        <p:nvSpPr>
          <p:cNvPr id="5" name="Footer Placeholder 4">
            <a:extLst>
              <a:ext uri="{FF2B5EF4-FFF2-40B4-BE49-F238E27FC236}">
                <a16:creationId xmlns:a16="http://schemas.microsoft.com/office/drawing/2014/main" id="{4478D170-7745-4714-A0B6-24D11F4ADF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7D14D14-A744-484D-BCCB-6B0E81AE40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404EF0-DA8D-41DB-9CDB-50C9C92AF2EF}" type="slidenum">
              <a:rPr lang="en-US" smtClean="0"/>
              <a:t>‹#›</a:t>
            </a:fld>
            <a:endParaRPr lang="en-US" dirty="0"/>
          </a:p>
        </p:txBody>
      </p:sp>
    </p:spTree>
    <p:extLst>
      <p:ext uri="{BB962C8B-B14F-4D97-AF65-F5344CB8AC3E}">
        <p14:creationId xmlns:p14="http://schemas.microsoft.com/office/powerpoint/2010/main" val="704472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etpeanutbutter.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auditor@clintoncounty-ia.gov" TargetMode="Externa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clintondevelopment.com/workforce-attraction/studentloans/"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mailto:asokolovich@clintondevelopment.com" TargetMode="External"/><Relationship Id="rId5" Type="http://schemas.openxmlformats.org/officeDocument/2006/relationships/image" Target="../media/image6.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drawing&#10;&#10;Description automatically generated">
            <a:extLst>
              <a:ext uri="{FF2B5EF4-FFF2-40B4-BE49-F238E27FC236}">
                <a16:creationId xmlns:a16="http://schemas.microsoft.com/office/drawing/2014/main" id="{4A9EB06E-AC83-4C1C-996E-B94ACAC62E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1995" y="4338649"/>
            <a:ext cx="4845796" cy="2656833"/>
          </a:xfrm>
          <a:prstGeom prst="rect">
            <a:avLst/>
          </a:prstGeom>
        </p:spPr>
      </p:pic>
      <p:sp>
        <p:nvSpPr>
          <p:cNvPr id="3" name="Subtitle 2">
            <a:extLst>
              <a:ext uri="{FF2B5EF4-FFF2-40B4-BE49-F238E27FC236}">
                <a16:creationId xmlns:a16="http://schemas.microsoft.com/office/drawing/2014/main" id="{B2C93F41-9343-47BF-8D60-A52894E049D3}"/>
              </a:ext>
            </a:extLst>
          </p:cNvPr>
          <p:cNvSpPr>
            <a:spLocks noGrp="1"/>
          </p:cNvSpPr>
          <p:nvPr>
            <p:ph type="subTitle" idx="1"/>
          </p:nvPr>
        </p:nvSpPr>
        <p:spPr>
          <a:xfrm>
            <a:off x="3582955" y="245762"/>
            <a:ext cx="8443876" cy="5509086"/>
          </a:xfrm>
        </p:spPr>
        <p:txBody>
          <a:bodyPr>
            <a:normAutofit/>
          </a:bodyPr>
          <a:lstStyle/>
          <a:p>
            <a:r>
              <a:rPr lang="en-US" b="1" dirty="0"/>
              <a:t>Clinton County Community </a:t>
            </a:r>
            <a:br>
              <a:rPr lang="en-US" b="1" dirty="0"/>
            </a:br>
            <a:r>
              <a:rPr lang="en-US" b="1" dirty="0"/>
              <a:t>Student Loan Payback Assistance Program</a:t>
            </a:r>
          </a:p>
          <a:p>
            <a:endParaRPr lang="en-US" dirty="0"/>
          </a:p>
          <a:p>
            <a:pPr algn="l"/>
            <a:r>
              <a:rPr lang="en-US" dirty="0"/>
              <a:t>The Clinton County Community Student Loan Assistance Program was created to help ease the financial burden of student loans while recruiting and retaining top talent into Clinton County through a progressive debt relief initiative.</a:t>
            </a:r>
          </a:p>
          <a:p>
            <a:pPr algn="l"/>
            <a:endParaRPr lang="en-US" dirty="0"/>
          </a:p>
          <a:p>
            <a:pPr algn="l"/>
            <a:r>
              <a:rPr lang="en-US" dirty="0"/>
              <a:t>Crain’s Chicago Business article </a:t>
            </a:r>
            <a:r>
              <a:rPr lang="en-US" dirty="0">
                <a:sym typeface="Wingdings" panose="05000000000000000000" pitchFamily="2" charset="2"/>
              </a:rPr>
              <a:t> Peanut Butter?  Idea  Partnerships  Success! </a:t>
            </a:r>
          </a:p>
          <a:p>
            <a:pPr algn="l"/>
            <a:r>
              <a:rPr lang="en-US" dirty="0">
                <a:sym typeface="Wingdings" panose="05000000000000000000" pitchFamily="2" charset="2"/>
                <a:hlinkClick r:id="rId3"/>
              </a:rPr>
              <a:t>www.getpeanutbutter.com</a:t>
            </a:r>
            <a:r>
              <a:rPr lang="en-US" dirty="0">
                <a:sym typeface="Wingdings" panose="05000000000000000000" pitchFamily="2" charset="2"/>
              </a:rPr>
              <a:t> </a:t>
            </a:r>
          </a:p>
        </p:txBody>
      </p:sp>
      <p:pic>
        <p:nvPicPr>
          <p:cNvPr id="5" name="Picture 4" descr="A close up of a sign&#10;&#10;Description automatically generated">
            <a:extLst>
              <a:ext uri="{FF2B5EF4-FFF2-40B4-BE49-F238E27FC236}">
                <a16:creationId xmlns:a16="http://schemas.microsoft.com/office/drawing/2014/main" id="{5A395D11-5294-4FAA-999E-BEBFD123BD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780" y="245763"/>
            <a:ext cx="3170888" cy="3204588"/>
          </a:xfrm>
          <a:prstGeom prst="rect">
            <a:avLst/>
          </a:prstGeom>
        </p:spPr>
      </p:pic>
      <p:pic>
        <p:nvPicPr>
          <p:cNvPr id="7" name="Picture 6" descr="A close up of a sign&#10;&#10;Description automatically generated">
            <a:extLst>
              <a:ext uri="{FF2B5EF4-FFF2-40B4-BE49-F238E27FC236}">
                <a16:creationId xmlns:a16="http://schemas.microsoft.com/office/drawing/2014/main" id="{FCDC879C-55B2-402A-8A99-A532523FB9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954" y="3860476"/>
            <a:ext cx="3265714" cy="1672578"/>
          </a:xfrm>
          <a:prstGeom prst="rect">
            <a:avLst/>
          </a:prstGeom>
        </p:spPr>
      </p:pic>
      <p:pic>
        <p:nvPicPr>
          <p:cNvPr id="9" name="Picture 8" descr="A close up of a logo&#10;&#10;Description automatically generated">
            <a:extLst>
              <a:ext uri="{FF2B5EF4-FFF2-40B4-BE49-F238E27FC236}">
                <a16:creationId xmlns:a16="http://schemas.microsoft.com/office/drawing/2014/main" id="{345FAA37-59B5-418B-A925-A7221126A0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780" y="5899161"/>
            <a:ext cx="4122938" cy="766882"/>
          </a:xfrm>
          <a:prstGeom prst="rect">
            <a:avLst/>
          </a:prstGeom>
        </p:spPr>
      </p:pic>
    </p:spTree>
    <p:extLst>
      <p:ext uri="{BB962C8B-B14F-4D97-AF65-F5344CB8AC3E}">
        <p14:creationId xmlns:p14="http://schemas.microsoft.com/office/powerpoint/2010/main" val="585229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2C93F41-9343-47BF-8D60-A52894E049D3}"/>
              </a:ext>
            </a:extLst>
          </p:cNvPr>
          <p:cNvSpPr>
            <a:spLocks noGrp="1"/>
          </p:cNvSpPr>
          <p:nvPr>
            <p:ph type="subTitle" idx="1"/>
          </p:nvPr>
        </p:nvSpPr>
        <p:spPr>
          <a:xfrm>
            <a:off x="3582955" y="245762"/>
            <a:ext cx="8443876" cy="5509086"/>
          </a:xfrm>
        </p:spPr>
        <p:txBody>
          <a:bodyPr>
            <a:normAutofit/>
          </a:bodyPr>
          <a:lstStyle/>
          <a:p>
            <a:r>
              <a:rPr lang="en-US" b="1" dirty="0"/>
              <a:t>Clinton County Community </a:t>
            </a:r>
            <a:br>
              <a:rPr lang="en-US" b="1" dirty="0"/>
            </a:br>
            <a:r>
              <a:rPr lang="en-US" b="1" dirty="0"/>
              <a:t>Student Loan Payback Assistance Program</a:t>
            </a:r>
          </a:p>
          <a:p>
            <a:endParaRPr lang="en-US" dirty="0"/>
          </a:p>
          <a:p>
            <a:pPr algn="l"/>
            <a:r>
              <a:rPr lang="en-US" b="1" dirty="0"/>
              <a:t>How the program works! </a:t>
            </a:r>
          </a:p>
          <a:p>
            <a:pPr algn="l"/>
            <a:endParaRPr lang="en-US" b="1" dirty="0"/>
          </a:p>
          <a:p>
            <a:pPr marL="914400" lvl="1" indent="-457200" algn="l">
              <a:buFont typeface="+mj-lt"/>
              <a:buAutoNum type="arabicPeriod"/>
            </a:pPr>
            <a:r>
              <a:rPr lang="en-US" dirty="0"/>
              <a:t>PB collects information via online app</a:t>
            </a:r>
          </a:p>
          <a:p>
            <a:pPr marL="914400" lvl="1" indent="-457200" algn="l">
              <a:buFont typeface="+mj-lt"/>
              <a:buAutoNum type="arabicPeriod"/>
            </a:pPr>
            <a:r>
              <a:rPr lang="en-US" dirty="0"/>
              <a:t>County Auditor confirms new/previous residence and employer</a:t>
            </a:r>
          </a:p>
          <a:p>
            <a:pPr marL="914400" lvl="1" indent="-457200" algn="l">
              <a:buFont typeface="+mj-lt"/>
              <a:buAutoNum type="arabicPeriod"/>
            </a:pPr>
            <a:r>
              <a:rPr lang="en-US" dirty="0"/>
              <a:t>PB checks with County Auditor to ensure applicant qualifies </a:t>
            </a:r>
          </a:p>
          <a:p>
            <a:pPr marL="914400" lvl="1" indent="-457200" algn="l">
              <a:buFont typeface="+mj-lt"/>
              <a:buAutoNum type="arabicPeriod"/>
            </a:pPr>
            <a:r>
              <a:rPr lang="en-US" dirty="0"/>
              <a:t>Application is approved and individual receives monthly contributions through PB direct to lender </a:t>
            </a:r>
            <a:r>
              <a:rPr lang="en-US" dirty="0">
                <a:sym typeface="Wingdings" panose="05000000000000000000" pitchFamily="2" charset="2"/>
              </a:rPr>
              <a:t></a:t>
            </a:r>
            <a:r>
              <a:rPr lang="en-US" dirty="0"/>
              <a:t> up to 5 years</a:t>
            </a:r>
          </a:p>
        </p:txBody>
      </p:sp>
      <p:pic>
        <p:nvPicPr>
          <p:cNvPr id="5" name="Picture 4" descr="A close up of a sign&#10;&#10;Description automatically generated">
            <a:extLst>
              <a:ext uri="{FF2B5EF4-FFF2-40B4-BE49-F238E27FC236}">
                <a16:creationId xmlns:a16="http://schemas.microsoft.com/office/drawing/2014/main" id="{5A395D11-5294-4FAA-999E-BEBFD123B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780" y="245763"/>
            <a:ext cx="3170888" cy="3204588"/>
          </a:xfrm>
          <a:prstGeom prst="rect">
            <a:avLst/>
          </a:prstGeom>
        </p:spPr>
      </p:pic>
      <p:pic>
        <p:nvPicPr>
          <p:cNvPr id="7" name="Picture 6" descr="A close up of a sign&#10;&#10;Description automatically generated">
            <a:extLst>
              <a:ext uri="{FF2B5EF4-FFF2-40B4-BE49-F238E27FC236}">
                <a16:creationId xmlns:a16="http://schemas.microsoft.com/office/drawing/2014/main" id="{FCDC879C-55B2-402A-8A99-A532523FB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54" y="3860476"/>
            <a:ext cx="3265714" cy="1672578"/>
          </a:xfrm>
          <a:prstGeom prst="rect">
            <a:avLst/>
          </a:prstGeom>
        </p:spPr>
      </p:pic>
      <p:pic>
        <p:nvPicPr>
          <p:cNvPr id="9" name="Picture 8" descr="A close up of a logo&#10;&#10;Description automatically generated">
            <a:extLst>
              <a:ext uri="{FF2B5EF4-FFF2-40B4-BE49-F238E27FC236}">
                <a16:creationId xmlns:a16="http://schemas.microsoft.com/office/drawing/2014/main" id="{345FAA37-59B5-418B-A925-A7221126A0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780" y="5899161"/>
            <a:ext cx="4122938" cy="766882"/>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6D6239D0-1473-4A6A-A09B-272F9A3023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5910" y="4349231"/>
            <a:ext cx="4460033" cy="2508769"/>
          </a:xfrm>
          <a:prstGeom prst="rect">
            <a:avLst/>
          </a:prstGeom>
        </p:spPr>
      </p:pic>
    </p:spTree>
    <p:extLst>
      <p:ext uri="{BB962C8B-B14F-4D97-AF65-F5344CB8AC3E}">
        <p14:creationId xmlns:p14="http://schemas.microsoft.com/office/powerpoint/2010/main" val="2724829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2C93F41-9343-47BF-8D60-A52894E049D3}"/>
              </a:ext>
            </a:extLst>
          </p:cNvPr>
          <p:cNvSpPr>
            <a:spLocks noGrp="1"/>
          </p:cNvSpPr>
          <p:nvPr>
            <p:ph type="subTitle" idx="1"/>
          </p:nvPr>
        </p:nvSpPr>
        <p:spPr>
          <a:xfrm>
            <a:off x="3582955" y="245762"/>
            <a:ext cx="8443876" cy="5509086"/>
          </a:xfrm>
        </p:spPr>
        <p:txBody>
          <a:bodyPr>
            <a:normAutofit fontScale="92500"/>
          </a:bodyPr>
          <a:lstStyle/>
          <a:p>
            <a:r>
              <a:rPr lang="en-US" b="1" dirty="0"/>
              <a:t>Clinton County Community </a:t>
            </a:r>
            <a:br>
              <a:rPr lang="en-US" b="1" dirty="0"/>
            </a:br>
            <a:r>
              <a:rPr lang="en-US" b="1" dirty="0"/>
              <a:t>Student Loan Payback Assistance Program</a:t>
            </a:r>
          </a:p>
          <a:p>
            <a:endParaRPr lang="en-US" dirty="0"/>
          </a:p>
          <a:p>
            <a:pPr algn="l"/>
            <a:r>
              <a:rPr lang="en-US" b="1" i="0" dirty="0">
                <a:solidFill>
                  <a:srgbClr val="222222"/>
                </a:solidFill>
                <a:effectLst/>
              </a:rPr>
              <a:t>Eligibility </a:t>
            </a:r>
          </a:p>
          <a:p>
            <a:pPr algn="l"/>
            <a:r>
              <a:rPr lang="en-US" b="0" i="0" dirty="0">
                <a:solidFill>
                  <a:srgbClr val="222222"/>
                </a:solidFill>
                <a:effectLst/>
              </a:rPr>
              <a:t>Eligible applicants must have re-located to Clinton County on or after August 1</a:t>
            </a:r>
            <a:r>
              <a:rPr lang="en-US" b="0" i="0" baseline="30000" dirty="0">
                <a:solidFill>
                  <a:srgbClr val="222222"/>
                </a:solidFill>
                <a:effectLst/>
              </a:rPr>
              <a:t>st</a:t>
            </a:r>
            <a:r>
              <a:rPr lang="en-US" b="0" i="0" dirty="0">
                <a:solidFill>
                  <a:srgbClr val="222222"/>
                </a:solidFill>
                <a:effectLst/>
              </a:rPr>
              <a:t>, 2019. You must be able to provide proof of Clinton County residency, as well as proof of prior residence outside of Clinton County. Acceptable proof of residency includes, but is not limited to:</a:t>
            </a:r>
          </a:p>
          <a:p>
            <a:pPr algn="l">
              <a:buFont typeface="Arial" panose="020B0604020202020204" pitchFamily="34" charset="0"/>
              <a:buChar char="•"/>
            </a:pPr>
            <a:r>
              <a:rPr lang="en-US" b="1" i="0" dirty="0">
                <a:solidFill>
                  <a:srgbClr val="222222"/>
                </a:solidFill>
                <a:effectLst/>
              </a:rPr>
              <a:t> Utility Bill</a:t>
            </a:r>
            <a:endParaRPr lang="en-US" b="0" i="0" dirty="0">
              <a:solidFill>
                <a:srgbClr val="222222"/>
              </a:solidFill>
              <a:effectLst/>
            </a:endParaRPr>
          </a:p>
          <a:p>
            <a:pPr algn="l">
              <a:buFont typeface="Arial" panose="020B0604020202020204" pitchFamily="34" charset="0"/>
              <a:buChar char="•"/>
            </a:pPr>
            <a:r>
              <a:rPr lang="en-US" b="1" i="0" dirty="0">
                <a:solidFill>
                  <a:srgbClr val="222222"/>
                </a:solidFill>
                <a:effectLst/>
              </a:rPr>
              <a:t> Property Deed</a:t>
            </a:r>
            <a:endParaRPr lang="en-US" b="0" i="0" dirty="0">
              <a:solidFill>
                <a:srgbClr val="222222"/>
              </a:solidFill>
              <a:effectLst/>
            </a:endParaRPr>
          </a:p>
          <a:p>
            <a:pPr algn="l">
              <a:buFont typeface="Arial" panose="020B0604020202020204" pitchFamily="34" charset="0"/>
              <a:buChar char="•"/>
            </a:pPr>
            <a:r>
              <a:rPr lang="en-US" b="1" i="0" dirty="0">
                <a:solidFill>
                  <a:srgbClr val="222222"/>
                </a:solidFill>
                <a:effectLst/>
              </a:rPr>
              <a:t> Rental Agreement </a:t>
            </a:r>
            <a:endParaRPr lang="en-US" b="0" i="0" dirty="0">
              <a:solidFill>
                <a:srgbClr val="222222"/>
              </a:solidFill>
              <a:effectLst/>
            </a:endParaRPr>
          </a:p>
          <a:p>
            <a:pPr algn="l"/>
            <a:r>
              <a:rPr lang="en-US" b="0" i="0" dirty="0">
                <a:solidFill>
                  <a:srgbClr val="222222"/>
                </a:solidFill>
                <a:effectLst/>
              </a:rPr>
              <a:t>A qualified applicant does not need to work for a Clinton County-based employer in order to receive the county contribution. Eligibility for the Clinton County contribution is based on residency only.</a:t>
            </a:r>
          </a:p>
          <a:p>
            <a:pPr algn="l"/>
            <a:endParaRPr lang="en-US" dirty="0"/>
          </a:p>
        </p:txBody>
      </p:sp>
      <p:pic>
        <p:nvPicPr>
          <p:cNvPr id="5" name="Picture 4" descr="A close up of a sign&#10;&#10;Description automatically generated">
            <a:extLst>
              <a:ext uri="{FF2B5EF4-FFF2-40B4-BE49-F238E27FC236}">
                <a16:creationId xmlns:a16="http://schemas.microsoft.com/office/drawing/2014/main" id="{5A395D11-5294-4FAA-999E-BEBFD123B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780" y="245763"/>
            <a:ext cx="3170888" cy="3204588"/>
          </a:xfrm>
          <a:prstGeom prst="rect">
            <a:avLst/>
          </a:prstGeom>
        </p:spPr>
      </p:pic>
      <p:pic>
        <p:nvPicPr>
          <p:cNvPr id="7" name="Picture 6" descr="A close up of a sign&#10;&#10;Description automatically generated">
            <a:extLst>
              <a:ext uri="{FF2B5EF4-FFF2-40B4-BE49-F238E27FC236}">
                <a16:creationId xmlns:a16="http://schemas.microsoft.com/office/drawing/2014/main" id="{FCDC879C-55B2-402A-8A99-A532523FB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54" y="3860476"/>
            <a:ext cx="3265714" cy="1672578"/>
          </a:xfrm>
          <a:prstGeom prst="rect">
            <a:avLst/>
          </a:prstGeom>
        </p:spPr>
      </p:pic>
      <p:pic>
        <p:nvPicPr>
          <p:cNvPr id="9" name="Picture 8" descr="A close up of a logo&#10;&#10;Description automatically generated">
            <a:extLst>
              <a:ext uri="{FF2B5EF4-FFF2-40B4-BE49-F238E27FC236}">
                <a16:creationId xmlns:a16="http://schemas.microsoft.com/office/drawing/2014/main" id="{345FAA37-59B5-418B-A925-A7221126A0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780" y="5899161"/>
            <a:ext cx="4122938" cy="766882"/>
          </a:xfrm>
          <a:prstGeom prst="rect">
            <a:avLst/>
          </a:prstGeom>
        </p:spPr>
      </p:pic>
    </p:spTree>
    <p:extLst>
      <p:ext uri="{BB962C8B-B14F-4D97-AF65-F5344CB8AC3E}">
        <p14:creationId xmlns:p14="http://schemas.microsoft.com/office/powerpoint/2010/main" val="91320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2C93F41-9343-47BF-8D60-A52894E049D3}"/>
              </a:ext>
            </a:extLst>
          </p:cNvPr>
          <p:cNvSpPr>
            <a:spLocks noGrp="1"/>
          </p:cNvSpPr>
          <p:nvPr>
            <p:ph type="subTitle" idx="1"/>
          </p:nvPr>
        </p:nvSpPr>
        <p:spPr>
          <a:xfrm>
            <a:off x="3582955" y="245762"/>
            <a:ext cx="8443876" cy="5509086"/>
          </a:xfrm>
        </p:spPr>
        <p:txBody>
          <a:bodyPr>
            <a:normAutofit fontScale="92500" lnSpcReduction="10000"/>
          </a:bodyPr>
          <a:lstStyle/>
          <a:p>
            <a:r>
              <a:rPr lang="en-US" b="1" dirty="0"/>
              <a:t>Clinton County Community </a:t>
            </a:r>
            <a:br>
              <a:rPr lang="en-US" b="1" dirty="0"/>
            </a:br>
            <a:r>
              <a:rPr lang="en-US" b="1" dirty="0"/>
              <a:t>Student Loan Payback Assistance Program</a:t>
            </a:r>
          </a:p>
          <a:p>
            <a:endParaRPr lang="en-US" dirty="0"/>
          </a:p>
          <a:p>
            <a:pPr algn="l"/>
            <a:r>
              <a:rPr lang="en-US" b="1" i="0" dirty="0">
                <a:solidFill>
                  <a:srgbClr val="222222"/>
                </a:solidFill>
                <a:effectLst/>
              </a:rPr>
              <a:t>Eligibility </a:t>
            </a:r>
          </a:p>
          <a:p>
            <a:pPr algn="l"/>
            <a:r>
              <a:rPr lang="en-US" b="0" i="0" dirty="0">
                <a:solidFill>
                  <a:srgbClr val="222222"/>
                </a:solidFill>
                <a:effectLst/>
              </a:rPr>
              <a:t>An individual may not qualify for participation in the program if, during Loan Verification, it is determined that:</a:t>
            </a:r>
          </a:p>
          <a:p>
            <a:pPr algn="l">
              <a:buFont typeface="Arial" panose="020B0604020202020204" pitchFamily="34" charset="0"/>
              <a:buChar char="•"/>
            </a:pPr>
            <a:r>
              <a:rPr lang="en-US" b="0" i="0" dirty="0">
                <a:solidFill>
                  <a:srgbClr val="222222"/>
                </a:solidFill>
                <a:effectLst/>
              </a:rPr>
              <a:t> The individual is the Co-singer on the loan and not the Borrower.</a:t>
            </a:r>
          </a:p>
          <a:p>
            <a:pPr algn="l">
              <a:buFont typeface="Arial" panose="020B0604020202020204" pitchFamily="34" charset="0"/>
              <a:buChar char="•"/>
            </a:pPr>
            <a:r>
              <a:rPr lang="en-US" b="0" i="0" dirty="0">
                <a:solidFill>
                  <a:srgbClr val="222222"/>
                </a:solidFill>
                <a:effectLst/>
              </a:rPr>
              <a:t> The loan is in Default</a:t>
            </a:r>
          </a:p>
          <a:p>
            <a:pPr algn="l">
              <a:buFont typeface="Arial" panose="020B0604020202020204" pitchFamily="34" charset="0"/>
              <a:buChar char="•"/>
            </a:pPr>
            <a:r>
              <a:rPr lang="en-US" b="0" i="0" dirty="0">
                <a:solidFill>
                  <a:srgbClr val="222222"/>
                </a:solidFill>
                <a:effectLst/>
              </a:rPr>
              <a:t> Payments cannot be applied to the loan because it has not been assigned to a loan servicer or has been reassigned by a loan servicer to a collection agency.</a:t>
            </a:r>
          </a:p>
          <a:p>
            <a:pPr algn="l">
              <a:buFont typeface="Arial" panose="020B0604020202020204" pitchFamily="34" charset="0"/>
              <a:buChar char="•"/>
            </a:pPr>
            <a:r>
              <a:rPr lang="en-US" b="0" i="0" dirty="0">
                <a:solidFill>
                  <a:srgbClr val="222222"/>
                </a:solidFill>
                <a:effectLst/>
              </a:rPr>
              <a:t> Payments cannot be applied to the loan because it has a balance less than the Organization’s Student Loan Repayment contribution.</a:t>
            </a:r>
          </a:p>
          <a:p>
            <a:pPr algn="l">
              <a:buFont typeface="Arial" panose="020B0604020202020204" pitchFamily="34" charset="0"/>
              <a:buChar char="•"/>
            </a:pPr>
            <a:r>
              <a:rPr lang="en-US" b="0" i="0" dirty="0">
                <a:solidFill>
                  <a:srgbClr val="222222"/>
                </a:solidFill>
                <a:effectLst/>
              </a:rPr>
              <a:t> The loan is a personal loan, home equity loan, revolving credit line, person-to-person loan, or another type of financial instrument that is not a Student Loan.</a:t>
            </a:r>
          </a:p>
          <a:p>
            <a:pPr algn="l"/>
            <a:endParaRPr lang="en-US" dirty="0"/>
          </a:p>
        </p:txBody>
      </p:sp>
      <p:pic>
        <p:nvPicPr>
          <p:cNvPr id="5" name="Picture 4" descr="A close up of a sign&#10;&#10;Description automatically generated">
            <a:extLst>
              <a:ext uri="{FF2B5EF4-FFF2-40B4-BE49-F238E27FC236}">
                <a16:creationId xmlns:a16="http://schemas.microsoft.com/office/drawing/2014/main" id="{5A395D11-5294-4FAA-999E-BEBFD123B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780" y="245763"/>
            <a:ext cx="3170888" cy="3204588"/>
          </a:xfrm>
          <a:prstGeom prst="rect">
            <a:avLst/>
          </a:prstGeom>
        </p:spPr>
      </p:pic>
      <p:pic>
        <p:nvPicPr>
          <p:cNvPr id="7" name="Picture 6" descr="A close up of a sign&#10;&#10;Description automatically generated">
            <a:extLst>
              <a:ext uri="{FF2B5EF4-FFF2-40B4-BE49-F238E27FC236}">
                <a16:creationId xmlns:a16="http://schemas.microsoft.com/office/drawing/2014/main" id="{FCDC879C-55B2-402A-8A99-A532523FB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54" y="3860476"/>
            <a:ext cx="3265714" cy="1672578"/>
          </a:xfrm>
          <a:prstGeom prst="rect">
            <a:avLst/>
          </a:prstGeom>
        </p:spPr>
      </p:pic>
      <p:pic>
        <p:nvPicPr>
          <p:cNvPr id="9" name="Picture 8" descr="A close up of a logo&#10;&#10;Description automatically generated">
            <a:extLst>
              <a:ext uri="{FF2B5EF4-FFF2-40B4-BE49-F238E27FC236}">
                <a16:creationId xmlns:a16="http://schemas.microsoft.com/office/drawing/2014/main" id="{345FAA37-59B5-418B-A925-A7221126A0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780" y="5899161"/>
            <a:ext cx="4122938" cy="766882"/>
          </a:xfrm>
          <a:prstGeom prst="rect">
            <a:avLst/>
          </a:prstGeom>
        </p:spPr>
      </p:pic>
    </p:spTree>
    <p:extLst>
      <p:ext uri="{BB962C8B-B14F-4D97-AF65-F5344CB8AC3E}">
        <p14:creationId xmlns:p14="http://schemas.microsoft.com/office/powerpoint/2010/main" val="3523739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2C93F41-9343-47BF-8D60-A52894E049D3}"/>
              </a:ext>
            </a:extLst>
          </p:cNvPr>
          <p:cNvSpPr>
            <a:spLocks noGrp="1"/>
          </p:cNvSpPr>
          <p:nvPr>
            <p:ph type="subTitle" idx="1"/>
          </p:nvPr>
        </p:nvSpPr>
        <p:spPr>
          <a:xfrm>
            <a:off x="3582955" y="245762"/>
            <a:ext cx="8443876" cy="5509086"/>
          </a:xfrm>
        </p:spPr>
        <p:txBody>
          <a:bodyPr>
            <a:normAutofit fontScale="92500"/>
          </a:bodyPr>
          <a:lstStyle/>
          <a:p>
            <a:r>
              <a:rPr lang="en-US" b="1" dirty="0"/>
              <a:t>Clinton County Community </a:t>
            </a:r>
            <a:br>
              <a:rPr lang="en-US" b="1" dirty="0"/>
            </a:br>
            <a:r>
              <a:rPr lang="en-US" b="1" dirty="0"/>
              <a:t>Student Loan Payback Assistance Program</a:t>
            </a:r>
          </a:p>
          <a:p>
            <a:endParaRPr lang="en-US" dirty="0"/>
          </a:p>
          <a:p>
            <a:pPr algn="l"/>
            <a:r>
              <a:rPr lang="en-US" b="1" i="0" dirty="0">
                <a:solidFill>
                  <a:srgbClr val="222222"/>
                </a:solidFill>
                <a:effectLst/>
              </a:rPr>
              <a:t>Conditions</a:t>
            </a:r>
          </a:p>
          <a:p>
            <a:pPr algn="l">
              <a:buFont typeface="Arial" panose="020B0604020202020204" pitchFamily="34" charset="0"/>
              <a:buChar char="•"/>
            </a:pPr>
            <a:r>
              <a:rPr lang="en-US" b="0" i="0" dirty="0">
                <a:solidFill>
                  <a:srgbClr val="222222"/>
                </a:solidFill>
                <a:effectLst/>
              </a:rPr>
              <a:t> Applicant must meet all qualifications throughout the duration of eligibility of the County and the third-party program administrator.</a:t>
            </a:r>
          </a:p>
          <a:p>
            <a:pPr algn="l">
              <a:buFont typeface="Arial" panose="020B0604020202020204" pitchFamily="34" charset="0"/>
              <a:buChar char="•"/>
            </a:pPr>
            <a:r>
              <a:rPr lang="en-US" b="0" i="0" dirty="0">
                <a:solidFill>
                  <a:srgbClr val="222222"/>
                </a:solidFill>
                <a:effectLst/>
              </a:rPr>
              <a:t> An applicant may be in the program for no longer than five (5) years.</a:t>
            </a:r>
          </a:p>
          <a:p>
            <a:pPr algn="l">
              <a:buFont typeface="Arial" panose="020B0604020202020204" pitchFamily="34" charset="0"/>
              <a:buChar char="•"/>
            </a:pPr>
            <a:r>
              <a:rPr lang="en-US" b="0" i="0" dirty="0">
                <a:solidFill>
                  <a:srgbClr val="222222"/>
                </a:solidFill>
                <a:effectLst/>
              </a:rPr>
              <a:t> Applicant must certify their residency annually within Clinton County.</a:t>
            </a:r>
          </a:p>
          <a:p>
            <a:pPr algn="l">
              <a:buFont typeface="Arial" panose="020B0604020202020204" pitchFamily="34" charset="0"/>
              <a:buChar char="•"/>
            </a:pPr>
            <a:r>
              <a:rPr lang="en-US" b="0" i="0" dirty="0">
                <a:solidFill>
                  <a:srgbClr val="222222"/>
                </a:solidFill>
                <a:effectLst/>
              </a:rPr>
              <a:t> Applicant must notify the County within 30 days of changing residency outside of Clinton County by emailing </a:t>
            </a:r>
            <a:r>
              <a:rPr lang="en-US" b="0" i="0" u="none" strike="noStrike" dirty="0">
                <a:solidFill>
                  <a:srgbClr val="408BA6"/>
                </a:solidFill>
                <a:effectLst/>
                <a:hlinkClick r:id="rId2"/>
              </a:rPr>
              <a:t>auditor@clintoncounty-ia.gov</a:t>
            </a:r>
            <a:r>
              <a:rPr lang="en-US" b="0" i="0" dirty="0">
                <a:solidFill>
                  <a:srgbClr val="222222"/>
                </a:solidFill>
                <a:effectLst/>
              </a:rPr>
              <a:t>.</a:t>
            </a:r>
          </a:p>
          <a:p>
            <a:pPr algn="l">
              <a:buFont typeface="Arial" panose="020B0604020202020204" pitchFamily="34" charset="0"/>
              <a:buChar char="•"/>
            </a:pPr>
            <a:r>
              <a:rPr lang="en-US" b="0" i="0" dirty="0">
                <a:solidFill>
                  <a:srgbClr val="222222"/>
                </a:solidFill>
                <a:effectLst/>
              </a:rPr>
              <a:t> The County maintains its right to terminate the program with any individual with a 60-day notice.</a:t>
            </a:r>
          </a:p>
          <a:p>
            <a:pPr algn="l">
              <a:buFont typeface="Arial" panose="020B0604020202020204" pitchFamily="34" charset="0"/>
              <a:buChar char="•"/>
            </a:pPr>
            <a:r>
              <a:rPr lang="en-US" b="0" i="0" dirty="0">
                <a:solidFill>
                  <a:srgbClr val="222222"/>
                </a:solidFill>
                <a:effectLst/>
              </a:rPr>
              <a:t> The County may reject any application based on the availability of funds for the program.</a:t>
            </a:r>
          </a:p>
          <a:p>
            <a:pPr algn="l"/>
            <a:endParaRPr lang="en-US" dirty="0"/>
          </a:p>
        </p:txBody>
      </p:sp>
      <p:pic>
        <p:nvPicPr>
          <p:cNvPr id="5" name="Picture 4" descr="A close up of a sign&#10;&#10;Description automatically generated">
            <a:extLst>
              <a:ext uri="{FF2B5EF4-FFF2-40B4-BE49-F238E27FC236}">
                <a16:creationId xmlns:a16="http://schemas.microsoft.com/office/drawing/2014/main" id="{5A395D11-5294-4FAA-999E-BEBFD123B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780" y="245763"/>
            <a:ext cx="3170888" cy="3204588"/>
          </a:xfrm>
          <a:prstGeom prst="rect">
            <a:avLst/>
          </a:prstGeom>
        </p:spPr>
      </p:pic>
      <p:pic>
        <p:nvPicPr>
          <p:cNvPr id="7" name="Picture 6" descr="A close up of a sign&#10;&#10;Description automatically generated">
            <a:extLst>
              <a:ext uri="{FF2B5EF4-FFF2-40B4-BE49-F238E27FC236}">
                <a16:creationId xmlns:a16="http://schemas.microsoft.com/office/drawing/2014/main" id="{FCDC879C-55B2-402A-8A99-A532523FB9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954" y="3860476"/>
            <a:ext cx="3265714" cy="1672578"/>
          </a:xfrm>
          <a:prstGeom prst="rect">
            <a:avLst/>
          </a:prstGeom>
        </p:spPr>
      </p:pic>
      <p:pic>
        <p:nvPicPr>
          <p:cNvPr id="9" name="Picture 8" descr="A close up of a logo&#10;&#10;Description automatically generated">
            <a:extLst>
              <a:ext uri="{FF2B5EF4-FFF2-40B4-BE49-F238E27FC236}">
                <a16:creationId xmlns:a16="http://schemas.microsoft.com/office/drawing/2014/main" id="{345FAA37-59B5-418B-A925-A7221126A0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780" y="5899161"/>
            <a:ext cx="4122938" cy="766882"/>
          </a:xfrm>
          <a:prstGeom prst="rect">
            <a:avLst/>
          </a:prstGeom>
        </p:spPr>
      </p:pic>
    </p:spTree>
    <p:extLst>
      <p:ext uri="{BB962C8B-B14F-4D97-AF65-F5344CB8AC3E}">
        <p14:creationId xmlns:p14="http://schemas.microsoft.com/office/powerpoint/2010/main" val="4191766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2C93F41-9343-47BF-8D60-A52894E049D3}"/>
              </a:ext>
            </a:extLst>
          </p:cNvPr>
          <p:cNvSpPr>
            <a:spLocks noGrp="1"/>
          </p:cNvSpPr>
          <p:nvPr>
            <p:ph type="subTitle" idx="1"/>
          </p:nvPr>
        </p:nvSpPr>
        <p:spPr>
          <a:xfrm>
            <a:off x="3582955" y="245761"/>
            <a:ext cx="8443876" cy="6420281"/>
          </a:xfrm>
        </p:spPr>
        <p:txBody>
          <a:bodyPr>
            <a:normAutofit fontScale="62500" lnSpcReduction="20000"/>
          </a:bodyPr>
          <a:lstStyle/>
          <a:p>
            <a:r>
              <a:rPr lang="en-US" b="1" dirty="0"/>
              <a:t>Clinton County Community </a:t>
            </a:r>
            <a:br>
              <a:rPr lang="en-US" b="1" dirty="0"/>
            </a:br>
            <a:r>
              <a:rPr lang="en-US" b="1" dirty="0"/>
              <a:t>Student Loan Payback Assistance Program</a:t>
            </a:r>
          </a:p>
          <a:p>
            <a:endParaRPr lang="en-US" dirty="0"/>
          </a:p>
          <a:p>
            <a:pPr algn="l"/>
            <a:r>
              <a:rPr lang="en-US" sz="2500" b="1" i="0" dirty="0">
                <a:solidFill>
                  <a:srgbClr val="222222"/>
                </a:solidFill>
                <a:effectLst/>
              </a:rPr>
              <a:t>Partner Organizations</a:t>
            </a:r>
          </a:p>
          <a:p>
            <a:pPr algn="l"/>
            <a:r>
              <a:rPr lang="en-US" sz="2500" b="0" i="0" dirty="0">
                <a:solidFill>
                  <a:srgbClr val="222222"/>
                </a:solidFill>
                <a:effectLst/>
              </a:rPr>
              <a:t>Eligible candidates can receive matched contributions through an established partnership with county-based municipalities and community school districts.</a:t>
            </a:r>
          </a:p>
          <a:p>
            <a:pPr algn="l"/>
            <a:endParaRPr lang="en-US" sz="2500" b="0" i="0" dirty="0">
              <a:solidFill>
                <a:srgbClr val="222222"/>
              </a:solidFill>
              <a:effectLst/>
            </a:endParaRPr>
          </a:p>
          <a:p>
            <a:pPr algn="l"/>
            <a:r>
              <a:rPr lang="en-US" sz="2500" b="1" i="0" dirty="0">
                <a:solidFill>
                  <a:srgbClr val="222222"/>
                </a:solidFill>
                <a:effectLst/>
              </a:rPr>
              <a:t>City of Clinton</a:t>
            </a:r>
            <a:br>
              <a:rPr lang="en-US" sz="2500" b="0" i="0" dirty="0">
                <a:solidFill>
                  <a:srgbClr val="222222"/>
                </a:solidFill>
                <a:effectLst/>
              </a:rPr>
            </a:br>
            <a:r>
              <a:rPr lang="en-US" sz="2500" b="0" i="0" dirty="0">
                <a:solidFill>
                  <a:srgbClr val="222222"/>
                </a:solidFill>
                <a:effectLst/>
              </a:rPr>
              <a:t>– An eligible applicant must reside within city limits to receive the City of Clinton $30 a month contribution.</a:t>
            </a:r>
          </a:p>
          <a:p>
            <a:pPr algn="l"/>
            <a:r>
              <a:rPr lang="en-US" sz="2500" b="1" i="0" dirty="0">
                <a:solidFill>
                  <a:srgbClr val="222222"/>
                </a:solidFill>
                <a:effectLst/>
              </a:rPr>
              <a:t>City of Camanche</a:t>
            </a:r>
            <a:br>
              <a:rPr lang="en-US" sz="2500" b="0" i="0" dirty="0">
                <a:solidFill>
                  <a:srgbClr val="222222"/>
                </a:solidFill>
                <a:effectLst/>
              </a:rPr>
            </a:br>
            <a:r>
              <a:rPr lang="en-US" sz="2500" b="0" i="0" dirty="0">
                <a:solidFill>
                  <a:srgbClr val="222222"/>
                </a:solidFill>
                <a:effectLst/>
              </a:rPr>
              <a:t>– An eligible applicant must reside within city limits to receive the City of Camanche $30 a month contribution.</a:t>
            </a:r>
          </a:p>
          <a:p>
            <a:pPr algn="l"/>
            <a:r>
              <a:rPr lang="en-US" sz="2500" b="1" i="0" dirty="0">
                <a:solidFill>
                  <a:srgbClr val="222222"/>
                </a:solidFill>
                <a:effectLst/>
              </a:rPr>
              <a:t>City of DeWitt</a:t>
            </a:r>
            <a:br>
              <a:rPr lang="en-US" sz="2500" b="0" i="0" dirty="0">
                <a:solidFill>
                  <a:srgbClr val="222222"/>
                </a:solidFill>
                <a:effectLst/>
              </a:rPr>
            </a:br>
            <a:r>
              <a:rPr lang="en-US" sz="2500" b="0" i="0" dirty="0">
                <a:solidFill>
                  <a:srgbClr val="222222"/>
                </a:solidFill>
                <a:effectLst/>
              </a:rPr>
              <a:t>– An eligible applicant must reside within city limits and be employed by a Clinton County-based employer to receive the City of DeWitt $30 a month contribution.</a:t>
            </a:r>
          </a:p>
          <a:p>
            <a:pPr algn="l"/>
            <a:r>
              <a:rPr lang="en-US" sz="2500" b="1" i="0" dirty="0">
                <a:solidFill>
                  <a:srgbClr val="222222"/>
                </a:solidFill>
                <a:effectLst/>
              </a:rPr>
              <a:t>Clinton Community School District</a:t>
            </a:r>
            <a:br>
              <a:rPr lang="en-US" sz="2500" b="0" i="0" dirty="0">
                <a:solidFill>
                  <a:srgbClr val="222222"/>
                </a:solidFill>
                <a:effectLst/>
              </a:rPr>
            </a:br>
            <a:r>
              <a:rPr lang="en-US" sz="2500" b="0" i="0" dirty="0">
                <a:solidFill>
                  <a:srgbClr val="222222"/>
                </a:solidFill>
                <a:effectLst/>
              </a:rPr>
              <a:t>– An eligible applicant must be an employee of the district and reside within district boundaries to receive the Clinton Community School District $30 a month contribution (those employed by the district before August 1st, 2019 are eligible to receive the Clinton Community School District contribution of $30 a month).</a:t>
            </a:r>
          </a:p>
          <a:p>
            <a:pPr algn="l"/>
            <a:r>
              <a:rPr lang="en-US" sz="2500" b="1" i="0" dirty="0">
                <a:solidFill>
                  <a:srgbClr val="222222"/>
                </a:solidFill>
                <a:effectLst/>
              </a:rPr>
              <a:t>Camanche Community School District</a:t>
            </a:r>
            <a:br>
              <a:rPr lang="en-US" sz="2500" b="0" i="0" dirty="0">
                <a:solidFill>
                  <a:srgbClr val="222222"/>
                </a:solidFill>
                <a:effectLst/>
              </a:rPr>
            </a:br>
            <a:r>
              <a:rPr lang="en-US" sz="2500" b="0" i="0" dirty="0">
                <a:solidFill>
                  <a:srgbClr val="222222"/>
                </a:solidFill>
                <a:effectLst/>
              </a:rPr>
              <a:t>– An eligible applicant must be an employee of the district and reside within district boundaries to receive the Camanche Community School District $30 a month contribution.</a:t>
            </a:r>
          </a:p>
          <a:p>
            <a:pPr algn="l"/>
            <a:r>
              <a:rPr lang="en-US" sz="2500" b="1" i="0" dirty="0">
                <a:solidFill>
                  <a:srgbClr val="222222"/>
                </a:solidFill>
                <a:effectLst/>
              </a:rPr>
              <a:t>Central DeWitt Community School District</a:t>
            </a:r>
            <a:br>
              <a:rPr lang="en-US" sz="2500" b="0" i="0" dirty="0">
                <a:solidFill>
                  <a:srgbClr val="222222"/>
                </a:solidFill>
                <a:effectLst/>
              </a:rPr>
            </a:br>
            <a:r>
              <a:rPr lang="en-US" sz="2500" b="0" i="0" dirty="0">
                <a:solidFill>
                  <a:srgbClr val="222222"/>
                </a:solidFill>
                <a:effectLst/>
              </a:rPr>
              <a:t>– An eligible applicant must be an employee of the district and reside within district boundaries to receive the Central DeWitt Community School District $30 a month contribution (those employed by the district before August 1st, 2019 are eligible to receive the Central DeWitt Community School District contribution of $30 a month).</a:t>
            </a:r>
          </a:p>
          <a:p>
            <a:pPr algn="l"/>
            <a:endParaRPr lang="en-US" dirty="0"/>
          </a:p>
        </p:txBody>
      </p:sp>
      <p:pic>
        <p:nvPicPr>
          <p:cNvPr id="5" name="Picture 4" descr="A close up of a sign&#10;&#10;Description automatically generated">
            <a:extLst>
              <a:ext uri="{FF2B5EF4-FFF2-40B4-BE49-F238E27FC236}">
                <a16:creationId xmlns:a16="http://schemas.microsoft.com/office/drawing/2014/main" id="{5A395D11-5294-4FAA-999E-BEBFD123B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780" y="245763"/>
            <a:ext cx="3170888" cy="3204588"/>
          </a:xfrm>
          <a:prstGeom prst="rect">
            <a:avLst/>
          </a:prstGeom>
        </p:spPr>
      </p:pic>
      <p:pic>
        <p:nvPicPr>
          <p:cNvPr id="7" name="Picture 6" descr="A close up of a sign&#10;&#10;Description automatically generated">
            <a:extLst>
              <a:ext uri="{FF2B5EF4-FFF2-40B4-BE49-F238E27FC236}">
                <a16:creationId xmlns:a16="http://schemas.microsoft.com/office/drawing/2014/main" id="{FCDC879C-55B2-402A-8A99-A532523FB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54" y="3860476"/>
            <a:ext cx="3265714" cy="1672578"/>
          </a:xfrm>
          <a:prstGeom prst="rect">
            <a:avLst/>
          </a:prstGeom>
        </p:spPr>
      </p:pic>
      <p:pic>
        <p:nvPicPr>
          <p:cNvPr id="9" name="Picture 8" descr="A close up of a logo&#10;&#10;Description automatically generated">
            <a:extLst>
              <a:ext uri="{FF2B5EF4-FFF2-40B4-BE49-F238E27FC236}">
                <a16:creationId xmlns:a16="http://schemas.microsoft.com/office/drawing/2014/main" id="{345FAA37-59B5-418B-A925-A7221126A0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780" y="5899161"/>
            <a:ext cx="3170888" cy="589797"/>
          </a:xfrm>
          <a:prstGeom prst="rect">
            <a:avLst/>
          </a:prstGeom>
        </p:spPr>
      </p:pic>
    </p:spTree>
    <p:extLst>
      <p:ext uri="{BB962C8B-B14F-4D97-AF65-F5344CB8AC3E}">
        <p14:creationId xmlns:p14="http://schemas.microsoft.com/office/powerpoint/2010/main" val="2549072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5A395D11-5294-4FAA-999E-BEBFD123B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780" y="245763"/>
            <a:ext cx="3170888" cy="3204588"/>
          </a:xfrm>
          <a:prstGeom prst="rect">
            <a:avLst/>
          </a:prstGeom>
        </p:spPr>
      </p:pic>
      <p:pic>
        <p:nvPicPr>
          <p:cNvPr id="7" name="Picture 6" descr="A close up of a sign&#10;&#10;Description automatically generated">
            <a:extLst>
              <a:ext uri="{FF2B5EF4-FFF2-40B4-BE49-F238E27FC236}">
                <a16:creationId xmlns:a16="http://schemas.microsoft.com/office/drawing/2014/main" id="{FCDC879C-55B2-402A-8A99-A532523FB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54" y="3860476"/>
            <a:ext cx="3265714" cy="1672578"/>
          </a:xfrm>
          <a:prstGeom prst="rect">
            <a:avLst/>
          </a:prstGeom>
        </p:spPr>
      </p:pic>
      <p:pic>
        <p:nvPicPr>
          <p:cNvPr id="9" name="Picture 8" descr="A close up of a logo&#10;&#10;Description automatically generated">
            <a:extLst>
              <a:ext uri="{FF2B5EF4-FFF2-40B4-BE49-F238E27FC236}">
                <a16:creationId xmlns:a16="http://schemas.microsoft.com/office/drawing/2014/main" id="{345FAA37-59B5-418B-A925-A7221126A0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780" y="5899161"/>
            <a:ext cx="3170888" cy="589797"/>
          </a:xfrm>
          <a:prstGeom prst="rect">
            <a:avLst/>
          </a:prstGeom>
        </p:spPr>
      </p:pic>
      <p:pic>
        <p:nvPicPr>
          <p:cNvPr id="4" name="Picture 3" descr="A group of people standing in front of a crowd posing for the camera&#10;&#10;Description automatically generated">
            <a:extLst>
              <a:ext uri="{FF2B5EF4-FFF2-40B4-BE49-F238E27FC236}">
                <a16:creationId xmlns:a16="http://schemas.microsoft.com/office/drawing/2014/main" id="{A835F872-CD9D-4CA8-860B-6D6D63C3E3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4828" y="1326105"/>
            <a:ext cx="7001852" cy="4867954"/>
          </a:xfrm>
          <a:prstGeom prst="rect">
            <a:avLst/>
          </a:prstGeom>
        </p:spPr>
      </p:pic>
      <p:sp>
        <p:nvSpPr>
          <p:cNvPr id="6" name="TextBox 5">
            <a:extLst>
              <a:ext uri="{FF2B5EF4-FFF2-40B4-BE49-F238E27FC236}">
                <a16:creationId xmlns:a16="http://schemas.microsoft.com/office/drawing/2014/main" id="{FD901A48-7832-46B0-9C81-9565EDA99598}"/>
              </a:ext>
            </a:extLst>
          </p:cNvPr>
          <p:cNvSpPr txBox="1"/>
          <p:nvPr/>
        </p:nvSpPr>
        <p:spPr>
          <a:xfrm>
            <a:off x="5739616" y="175146"/>
            <a:ext cx="4332276" cy="1015663"/>
          </a:xfrm>
          <a:prstGeom prst="rect">
            <a:avLst/>
          </a:prstGeom>
          <a:noFill/>
        </p:spPr>
        <p:txBody>
          <a:bodyPr wrap="none" rtlCol="0">
            <a:spAutoFit/>
          </a:bodyPr>
          <a:lstStyle/>
          <a:p>
            <a:pPr algn="ctr"/>
            <a:r>
              <a:rPr lang="en-US" sz="2000" b="1" dirty="0"/>
              <a:t>QUESTIONS? </a:t>
            </a:r>
            <a:br>
              <a:rPr lang="en-US" sz="2000" b="1" dirty="0"/>
            </a:br>
            <a:r>
              <a:rPr lang="en-US" sz="2000" b="1" dirty="0">
                <a:hlinkClick r:id="rId6"/>
              </a:rPr>
              <a:t>asokolovich@clintondevelopment.com</a:t>
            </a:r>
            <a:br>
              <a:rPr lang="en-US" sz="2000" b="1" dirty="0"/>
            </a:br>
            <a:r>
              <a:rPr lang="en-US" sz="2000" b="1" dirty="0"/>
              <a:t>(563) 242-4536</a:t>
            </a:r>
          </a:p>
        </p:txBody>
      </p:sp>
      <p:sp>
        <p:nvSpPr>
          <p:cNvPr id="8" name="TextBox 7">
            <a:extLst>
              <a:ext uri="{FF2B5EF4-FFF2-40B4-BE49-F238E27FC236}">
                <a16:creationId xmlns:a16="http://schemas.microsoft.com/office/drawing/2014/main" id="{7738886B-DA11-48BB-83C9-31D87493CE9E}"/>
              </a:ext>
            </a:extLst>
          </p:cNvPr>
          <p:cNvSpPr txBox="1"/>
          <p:nvPr/>
        </p:nvSpPr>
        <p:spPr>
          <a:xfrm>
            <a:off x="4223131" y="6172944"/>
            <a:ext cx="7533313" cy="369332"/>
          </a:xfrm>
          <a:prstGeom prst="rect">
            <a:avLst/>
          </a:prstGeom>
          <a:noFill/>
        </p:spPr>
        <p:txBody>
          <a:bodyPr wrap="square" rtlCol="0">
            <a:spAutoFit/>
          </a:bodyPr>
          <a:lstStyle/>
          <a:p>
            <a:pPr algn="ctr"/>
            <a:r>
              <a:rPr lang="en-US" b="1" dirty="0">
                <a:hlinkClick r:id="rId7"/>
              </a:rPr>
              <a:t>www.clintondevelopment.com/workforce-attraction/studentloans/</a:t>
            </a:r>
            <a:endParaRPr lang="en-US" b="1" dirty="0"/>
          </a:p>
        </p:txBody>
      </p:sp>
    </p:spTree>
    <p:extLst>
      <p:ext uri="{BB962C8B-B14F-4D97-AF65-F5344CB8AC3E}">
        <p14:creationId xmlns:p14="http://schemas.microsoft.com/office/powerpoint/2010/main" val="1722427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770</Words>
  <Application>Microsoft Office PowerPoint</Application>
  <PresentationFormat>Widescreen</PresentationFormat>
  <Paragraphs>53</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dc:creator>
  <cp:lastModifiedBy>Andy</cp:lastModifiedBy>
  <cp:revision>7</cp:revision>
  <dcterms:created xsi:type="dcterms:W3CDTF">2020-08-19T18:09:40Z</dcterms:created>
  <dcterms:modified xsi:type="dcterms:W3CDTF">2020-08-19T18:48:30Z</dcterms:modified>
</cp:coreProperties>
</file>