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8" r:id="rId7"/>
    <p:sldId id="259" r:id="rId8"/>
    <p:sldId id="260" r:id="rId9"/>
    <p:sldId id="261" r:id="rId10"/>
    <p:sldId id="273" r:id="rId11"/>
    <p:sldId id="262" r:id="rId12"/>
    <p:sldId id="263" r:id="rId13"/>
    <p:sldId id="274" r:id="rId14"/>
    <p:sldId id="264" r:id="rId15"/>
    <p:sldId id="265" r:id="rId16"/>
    <p:sldId id="276" r:id="rId17"/>
    <p:sldId id="266" r:id="rId18"/>
    <p:sldId id="267" r:id="rId19"/>
    <p:sldId id="268" r:id="rId20"/>
    <p:sldId id="275" r:id="rId21"/>
    <p:sldId id="269" r:id="rId22"/>
    <p:sldId id="270" r:id="rId23"/>
    <p:sldId id="277" r:id="rId24"/>
    <p:sldId id="271" r:id="rId25"/>
    <p:sldId id="272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688AC0-210F-4692-875E-665E638F01A1}" v="10" dt="2021-08-12T14:14:48.0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5" autoAdjust="0"/>
  </p:normalViewPr>
  <p:slideViewPr>
    <p:cSldViewPr snapToGrid="0">
      <p:cViewPr varScale="1">
        <p:scale>
          <a:sx n="81" d="100"/>
          <a:sy n="81" d="100"/>
        </p:scale>
        <p:origin x="84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24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5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6725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r">
              <a:defRPr sz="1200"/>
            </a:lvl1pPr>
          </a:lstStyle>
          <a:p>
            <a:fld id="{468C4388-8250-4674-9172-E3E8D0C682C4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7" rIns="91435" bIns="457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35" tIns="45717" rIns="91435" bIns="457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6"/>
            <a:ext cx="3038475" cy="466725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r">
              <a:defRPr sz="1200"/>
            </a:lvl1pPr>
          </a:lstStyle>
          <a:p>
            <a:fld id="{09DDEFEC-FFBB-4C58-92A3-DFB26A9D3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32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66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33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45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85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66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62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55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09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46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67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38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03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38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14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57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98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94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EFEC-FFBB-4C58-92A3-DFB26A9D3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0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C116-B179-498D-BEB3-9930E23F2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379A83-D930-4422-8EA1-F2B801008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B4E81-F24D-4F56-AE70-F35EBD37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42FE-32B7-4405-888B-0216515BBA2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9722B-255F-4B4F-9357-EAA8CDA20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86E02-FB98-4468-A289-9E5BFD440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C839-C59B-4E7A-B04D-3FA17ED65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8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C7D64-4353-4BE4-A960-CC7BBB5D3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511DD-A574-42ED-B8B9-694E9877F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537B8-A4A9-43D6-B4BA-C6D8387C8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42FE-32B7-4405-888B-0216515BBA2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E9EC4-799A-465D-8743-4B5E769A0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ABCA9-AF7B-4815-9104-113FF3AE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C839-C59B-4E7A-B04D-3FA17ED65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11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29ACC7-91A2-4BD7-BA90-41BFBC6384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45DC99-858E-4ADA-AD3D-B4C887FC6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ADD14-A622-4494-9841-A49C8D9F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42FE-32B7-4405-888B-0216515BBA2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722F5-4A7C-45E4-874E-8F40B1EA7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1073F-981A-402D-A522-EB5B21A9F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C839-C59B-4E7A-B04D-3FA17ED65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3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929B0-59F9-4557-A20D-F3A5C998A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7D2FE-C985-4F99-BEF8-2FEDA9F0E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B341E-6714-44A5-8122-31759AC56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42FE-32B7-4405-888B-0216515BBA2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97768-792A-4ED5-9154-C21CC694C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C9CC8-3DF8-4FD1-A3BD-7FE3577E8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C839-C59B-4E7A-B04D-3FA17ED65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1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6B4E6-B6BD-4275-8FF7-909DE8A8E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34020-9C09-4355-BC59-F7EC1335B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6CF89-A4F4-41EC-AB30-5DD4ED920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42FE-32B7-4405-888B-0216515BBA2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96B78-35AA-4711-9C3B-ACA8E5E80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87304-CAC2-4E87-AEFE-3C37B011A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C839-C59B-4E7A-B04D-3FA17ED65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0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40B2-6422-4468-A47B-2681FB794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A0826-BC61-4D64-8537-BE2E21EECA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94287-9BED-43F2-9BE4-0F4501013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5E329-EE39-47B9-98E7-D0DD851E3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42FE-32B7-4405-888B-0216515BBA2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A3220-AE5C-450F-928A-F9BCFF07F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AD47D-FE45-432E-8E67-62E9CC42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C839-C59B-4E7A-B04D-3FA17ED65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7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6DA80-8317-4F6F-BACF-71B426CAC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E79CA-F433-412F-94B4-2CABE32DD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B958C8-8914-4C68-B46B-FC41A8638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DEB77A-2F93-4AB6-9E9B-DE62D9682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9ECD22-6524-479D-992D-93F58CED59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0B01DB-EB1A-4C6C-AC80-60370A10C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42FE-32B7-4405-888B-0216515BBA2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27E906-53E8-447A-BF33-7968E4D91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6A0FDE-2FBE-4B23-8FD6-F4E25C12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C839-C59B-4E7A-B04D-3FA17ED65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00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EB51-ECB6-44E8-873A-B8FFC498A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16F10-65EA-47DD-B819-BAE40C73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42FE-32B7-4405-888B-0216515BBA2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EBB5D1-93D5-486A-8DBB-54129EAC3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D1F83-A5AD-4CE3-AFA3-4BD5919CF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C839-C59B-4E7A-B04D-3FA17ED65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2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7CE7EA-A5C5-409C-8F1A-85A41253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42FE-32B7-4405-888B-0216515BBA2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CCAAD0-244F-4097-88B3-C04F4D46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2C4DC-E3CF-478A-9893-4895157EB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C839-C59B-4E7A-B04D-3FA17ED65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C3FD-B102-4B42-9E67-0D2EC657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77467-53C8-47CD-8777-46A523C07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5ECC24-DB7B-4DA9-AB15-93E0A67B9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40F09-F60F-4281-973A-D156EDC9C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42FE-32B7-4405-888B-0216515BBA2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31543-6477-4FC4-A464-509FC5416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F527C-1E4D-492C-8F74-87BA04042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C839-C59B-4E7A-B04D-3FA17ED65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3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669BC-A790-46C9-830E-294845F33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66F37D-BF21-4D50-9CFC-BF53AEF38A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74F8C-F266-47A5-A465-F82F88675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5B192-3CC7-4893-A34E-19C308E40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42FE-32B7-4405-888B-0216515BBA2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69750-568A-4C9C-9388-A80993A49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06A58-1F51-4B01-B675-125FD6B7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C839-C59B-4E7A-B04D-3FA17ED65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76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B84B39-9E3F-4698-A29E-75BD3F947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86F27-9F2D-4F34-AFEF-1FDE4BA18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F1DB8-10AE-4E14-A788-F1D7CF2F17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042FE-32B7-4405-888B-0216515BBA2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342C3-97D9-4EEB-8FDE-E4B4820DE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42F8E-F821-475D-B483-BBB1203E2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4C839-C59B-4E7A-B04D-3FA17ED65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3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877F6-4024-485B-ABE0-5A2AC09D14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140" y="356259"/>
            <a:ext cx="10652166" cy="2636323"/>
          </a:xfrm>
        </p:spPr>
        <p:txBody>
          <a:bodyPr>
            <a:normAutofit/>
          </a:bodyPr>
          <a:lstStyle/>
          <a:p>
            <a:r>
              <a:rPr lang="en-US" sz="6600" dirty="0"/>
              <a:t>Leveraging Federal Dollars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9644EF-2DBD-48A8-9B63-1AA8A2D27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94462"/>
            <a:ext cx="7913077" cy="2063337"/>
          </a:xfrm>
        </p:spPr>
        <p:txBody>
          <a:bodyPr>
            <a:normAutofit/>
          </a:bodyPr>
          <a:lstStyle/>
          <a:p>
            <a:r>
              <a:rPr lang="en-US" sz="5400" dirty="0"/>
              <a:t>“</a:t>
            </a:r>
            <a:r>
              <a:rPr lang="en-US" sz="5400" dirty="0">
                <a:latin typeface="+mj-lt"/>
              </a:rPr>
              <a:t>The Maquoketa Story”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98716D-F349-4F50-85DC-E1976FAB0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970" y="4465121"/>
            <a:ext cx="5358030" cy="225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57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utdoor, stone&#10;&#10;Description automatically generated">
            <a:extLst>
              <a:ext uri="{FF2B5EF4-FFF2-40B4-BE49-F238E27FC236}">
                <a16:creationId xmlns:a16="http://schemas.microsoft.com/office/drawing/2014/main" id="{B56E3CFB-87BF-4EDF-9D9C-B4B84A90DD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6"/>
          <a:stretch/>
        </p:blipFill>
        <p:spPr>
          <a:xfrm>
            <a:off x="4655128" y="648232"/>
            <a:ext cx="3558640" cy="5608850"/>
          </a:xfrm>
          <a:prstGeom prst="rect">
            <a:avLst/>
          </a:prstGeom>
        </p:spPr>
      </p:pic>
      <p:pic>
        <p:nvPicPr>
          <p:cNvPr id="4" name="Picture 3" descr="A building with a car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E9DED60B-B380-42CE-B71F-2B816F2AA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1" y="665542"/>
            <a:ext cx="3835731" cy="5591540"/>
          </a:xfrm>
          <a:prstGeom prst="rect">
            <a:avLst/>
          </a:prstGeom>
        </p:spPr>
      </p:pic>
      <p:pic>
        <p:nvPicPr>
          <p:cNvPr id="6" name="Picture 5" descr="A picture containing text, building, outdoor, window&#10;&#10;Description automatically generated">
            <a:extLst>
              <a:ext uri="{FF2B5EF4-FFF2-40B4-BE49-F238E27FC236}">
                <a16:creationId xmlns:a16="http://schemas.microsoft.com/office/drawing/2014/main" id="{CE757651-704B-406F-AE53-3F468A3FE4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t="-358" r="29871" b="358"/>
          <a:stretch/>
        </p:blipFill>
        <p:spPr>
          <a:xfrm>
            <a:off x="8498775" y="600918"/>
            <a:ext cx="3317173" cy="565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39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6EE4B2-7473-431F-B0CE-0F2D68BB8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88" y="1137139"/>
            <a:ext cx="5282167" cy="4636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0C563-506A-4882-9E38-B4C0D4797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368" y="1137139"/>
            <a:ext cx="5731824" cy="453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81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ADD37-9644-469F-BE55-599727EDB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95" y="1465075"/>
            <a:ext cx="5766705" cy="3927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2B4B39-4F5D-4F9D-B87E-3CD99C966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639" y="1465075"/>
            <a:ext cx="5766704" cy="392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65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1A5DB4-5735-4F60-8539-6553BC40B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262" y="181529"/>
            <a:ext cx="5646592" cy="3247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5006D7-FEFA-4604-85E0-B48DA1678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262" y="3587282"/>
            <a:ext cx="5646592" cy="308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60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F7A9CF-1959-4E73-9E0B-55418E517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37" y="566680"/>
            <a:ext cx="4312027" cy="5718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3B2007-4F40-4B90-8DF6-C910215E4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684" y="566680"/>
            <a:ext cx="4158196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33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9C0C90-8674-44C5-9F5E-03CF36781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95" y="209209"/>
            <a:ext cx="4291956" cy="62733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AD2865-DBE9-444C-9387-8B8CE0378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123" y="209210"/>
            <a:ext cx="4145639" cy="638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6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5261CD-F3A7-4850-842F-DFD3497EC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95" y="1148863"/>
            <a:ext cx="5491610" cy="4304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2FE657-315F-4F89-9234-D8107BF1E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296" y="1270661"/>
            <a:ext cx="5724809" cy="430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30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5F371E-F7E4-41CA-B04B-A54ED777F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Upper Story Apartments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1CD7AF-DAE4-4DEE-99DE-565BC701C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800" y="72781"/>
            <a:ext cx="3390899" cy="2054455"/>
          </a:xfrm>
          <a:prstGeom prst="rect">
            <a:avLst/>
          </a:prstGeom>
        </p:spPr>
      </p:pic>
      <p:pic>
        <p:nvPicPr>
          <p:cNvPr id="4" name="Picture 3" descr="A picture containing indoor, floor, wall, room&#10;&#10;Description automatically generated">
            <a:extLst>
              <a:ext uri="{FF2B5EF4-FFF2-40B4-BE49-F238E27FC236}">
                <a16:creationId xmlns:a16="http://schemas.microsoft.com/office/drawing/2014/main" id="{373A4B67-058D-4CF1-B365-82E9DF58BF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 r="-1" b="16081"/>
          <a:stretch/>
        </p:blipFill>
        <p:spPr>
          <a:xfrm>
            <a:off x="8556457" y="2217354"/>
            <a:ext cx="3429654" cy="2215964"/>
          </a:xfrm>
          <a:prstGeom prst="rect">
            <a:avLst/>
          </a:prstGeom>
        </p:spPr>
      </p:pic>
      <p:pic>
        <p:nvPicPr>
          <p:cNvPr id="12" name="Picture 11" descr="A picture containing dirty&#10;&#10;Description automatically generated">
            <a:extLst>
              <a:ext uri="{FF2B5EF4-FFF2-40B4-BE49-F238E27FC236}">
                <a16:creationId xmlns:a16="http://schemas.microsoft.com/office/drawing/2014/main" id="{C36EDB2C-D184-4FCA-BF32-F387FCA416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r="33932" b="3"/>
          <a:stretch/>
        </p:blipFill>
        <p:spPr>
          <a:xfrm>
            <a:off x="3989061" y="406982"/>
            <a:ext cx="2238008" cy="3755559"/>
          </a:xfrm>
          <a:prstGeom prst="rect">
            <a:avLst/>
          </a:prstGeom>
        </p:spPr>
      </p:pic>
      <p:pic>
        <p:nvPicPr>
          <p:cNvPr id="10" name="Picture 9" descr="A picture containing indoor, ceiling, oven, stove&#10;&#10;Description automatically generated">
            <a:extLst>
              <a:ext uri="{FF2B5EF4-FFF2-40B4-BE49-F238E27FC236}">
                <a16:creationId xmlns:a16="http://schemas.microsoft.com/office/drawing/2014/main" id="{382DEF82-26A9-433D-BBE2-CC8B6E01C3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r="34604" b="-1"/>
          <a:stretch/>
        </p:blipFill>
        <p:spPr>
          <a:xfrm rot="5400000">
            <a:off x="5477305" y="1243930"/>
            <a:ext cx="3846146" cy="2072190"/>
          </a:xfrm>
          <a:prstGeom prst="rect">
            <a:avLst/>
          </a:prstGeom>
        </p:spPr>
      </p:pic>
      <p:pic>
        <p:nvPicPr>
          <p:cNvPr id="16" name="Picture 15" descr="A picture containing indoor, building, area, basement&#10;&#10;Description automatically generated">
            <a:extLst>
              <a:ext uri="{FF2B5EF4-FFF2-40B4-BE49-F238E27FC236}">
                <a16:creationId xmlns:a16="http://schemas.microsoft.com/office/drawing/2014/main" id="{D350E912-CB3E-4734-8912-E0769E8D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5" y="334433"/>
            <a:ext cx="3755102" cy="2815167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B9FBE90-F559-4346-AF58-0C475E9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8" y="3419448"/>
            <a:ext cx="3804260" cy="322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35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4B4376-3FC0-48F5-B8C0-318BC01F8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67" y="1378799"/>
            <a:ext cx="4882301" cy="4358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7A80FA-60CD-4F2E-BEF4-D1F75191A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90650"/>
            <a:ext cx="5559453" cy="484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14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E306F-D559-45B0-B25A-BC9392ED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95" y="365125"/>
            <a:ext cx="10629405" cy="964911"/>
          </a:xfrm>
        </p:spPr>
        <p:txBody>
          <a:bodyPr/>
          <a:lstStyle/>
          <a:p>
            <a:r>
              <a:rPr lang="en-US" dirty="0"/>
              <a:t>Other Federal Funding: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F83F-4F18-41A1-8C39-A94086B4D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484416"/>
            <a:ext cx="11685319" cy="4692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/>
              <a:t>Project:           		Cost                              Federal Grant               State Funding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b="1" dirty="0"/>
              <a:t>Platt Street                         </a:t>
            </a:r>
            <a:r>
              <a:rPr lang="en-US" sz="2600" dirty="0"/>
              <a:t>$12.7 million              $3.8 million BUILD               $5 million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b="1" dirty="0"/>
              <a:t>Wastewater Treatment    </a:t>
            </a:r>
            <a:r>
              <a:rPr lang="en-US" sz="2600" dirty="0"/>
              <a:t>$11.9 million</a:t>
            </a:r>
            <a:r>
              <a:rPr lang="en-US" sz="2600" b="1" dirty="0"/>
              <a:t>               </a:t>
            </a:r>
            <a:r>
              <a:rPr lang="en-US" sz="2600" dirty="0"/>
              <a:t>$600,000 CDBG</a:t>
            </a:r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r>
              <a:rPr lang="en-US" sz="2600" b="1" dirty="0"/>
              <a:t>Storm Water                      </a:t>
            </a:r>
            <a:r>
              <a:rPr lang="en-US" sz="2600" dirty="0"/>
              <a:t>$2.9 million                   $2.3million EDA </a:t>
            </a:r>
          </a:p>
          <a:p>
            <a:pPr marL="0" indent="0">
              <a:buNone/>
            </a:pPr>
            <a:r>
              <a:rPr lang="en-US" sz="2600" b="1" dirty="0"/>
              <a:t>						             </a:t>
            </a:r>
            <a:r>
              <a:rPr lang="en-US" sz="2600" dirty="0"/>
              <a:t>$300,000 CDBG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b="1" dirty="0"/>
              <a:t>Trail Extension   	       </a:t>
            </a:r>
            <a:r>
              <a:rPr lang="en-US" sz="2600" dirty="0"/>
              <a:t>$578,000	                	 $200,000</a:t>
            </a:r>
          </a:p>
        </p:txBody>
      </p:sp>
    </p:spTree>
    <p:extLst>
      <p:ext uri="{BB962C8B-B14F-4D97-AF65-F5344CB8AC3E}">
        <p14:creationId xmlns:p14="http://schemas.microsoft.com/office/powerpoint/2010/main" val="74696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228A-2F9C-48D1-99BF-BAC19712F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+mn-lt"/>
              </a:rPr>
              <a:t>Vision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6A6CF-93F9-42E5-8D9D-5CA76B416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61" y="1983179"/>
            <a:ext cx="10950039" cy="4193784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latin typeface="+mj-lt"/>
              </a:rPr>
              <a:t>Two-year planning process completed in 2014</a:t>
            </a:r>
          </a:p>
          <a:p>
            <a:pPr algn="ctr"/>
            <a:r>
              <a:rPr lang="en-US" sz="6000" dirty="0">
                <a:latin typeface="+mj-lt"/>
              </a:rPr>
              <a:t>Downtown Revitalization top priority</a:t>
            </a:r>
          </a:p>
        </p:txBody>
      </p:sp>
    </p:spTree>
    <p:extLst>
      <p:ext uri="{BB962C8B-B14F-4D97-AF65-F5344CB8AC3E}">
        <p14:creationId xmlns:p14="http://schemas.microsoft.com/office/powerpoint/2010/main" val="1626966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7B972-A786-4834-B860-1F956F796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Other Smaller Jackson County Communities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40BB8-DF33-4794-8F4F-29C1889C0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+mj-lt"/>
              </a:rPr>
              <a:t>Catalyst Grants (IEDA)</a:t>
            </a:r>
          </a:p>
          <a:p>
            <a:r>
              <a:rPr lang="en-US" sz="4000" dirty="0">
                <a:latin typeface="+mj-lt"/>
              </a:rPr>
              <a:t>REAP (IDNR)</a:t>
            </a:r>
          </a:p>
          <a:p>
            <a:r>
              <a:rPr lang="en-US" sz="4000" dirty="0">
                <a:latin typeface="+mj-lt"/>
              </a:rPr>
              <a:t>Wellmark</a:t>
            </a:r>
          </a:p>
          <a:p>
            <a:r>
              <a:rPr lang="en-US" sz="4000" dirty="0">
                <a:latin typeface="+mj-lt"/>
              </a:rPr>
              <a:t>Community Foundation</a:t>
            </a:r>
          </a:p>
          <a:p>
            <a:r>
              <a:rPr lang="en-US" sz="4000" dirty="0">
                <a:latin typeface="+mj-lt"/>
              </a:rPr>
              <a:t>American Rescue Plan (ARP)</a:t>
            </a:r>
          </a:p>
        </p:txBody>
      </p:sp>
    </p:spTree>
    <p:extLst>
      <p:ext uri="{BB962C8B-B14F-4D97-AF65-F5344CB8AC3E}">
        <p14:creationId xmlns:p14="http://schemas.microsoft.com/office/powerpoint/2010/main" val="3083792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B5D87D-F385-41C5-AC8D-458F646F2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8774"/>
            <a:ext cx="10515600" cy="4928260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Successful communities know how to work together and to bring partners to the table.</a:t>
            </a:r>
          </a:p>
        </p:txBody>
      </p:sp>
    </p:spTree>
    <p:extLst>
      <p:ext uri="{BB962C8B-B14F-4D97-AF65-F5344CB8AC3E}">
        <p14:creationId xmlns:p14="http://schemas.microsoft.com/office/powerpoint/2010/main" val="878656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01081-760F-4082-A12B-73FD78F7D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63862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      Dave Heiar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99984-BD6A-4FFA-8CD4-96EF075FE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31" y="1989748"/>
            <a:ext cx="827942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Jackson County Economic Alliance</a:t>
            </a:r>
          </a:p>
          <a:p>
            <a:pPr marL="0" indent="0" algn="ctr">
              <a:buNone/>
            </a:pPr>
            <a:r>
              <a:rPr lang="en-US" sz="3200" dirty="0">
                <a:latin typeface="+mj-lt"/>
              </a:rPr>
              <a:t>Senior Advisor &amp; Community Coach</a:t>
            </a:r>
          </a:p>
          <a:p>
            <a:pPr marL="0" indent="0" algn="ctr">
              <a:buNone/>
            </a:pPr>
            <a:r>
              <a:rPr lang="en-US" sz="3200" dirty="0">
                <a:latin typeface="+mj-lt"/>
              </a:rPr>
              <a:t>119 S. Main Street, STE 5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latin typeface="+mj-lt"/>
              </a:rPr>
              <a:t>Maquoketa, IA 52060</a:t>
            </a:r>
          </a:p>
          <a:p>
            <a:pPr marL="0" indent="0" algn="ctr">
              <a:buNone/>
            </a:pPr>
            <a:r>
              <a:rPr lang="en-US" sz="3200" dirty="0">
                <a:latin typeface="+mj-lt"/>
              </a:rPr>
              <a:t>0: 563-652-4549</a:t>
            </a:r>
          </a:p>
          <a:p>
            <a:pPr marL="0" indent="0" algn="ctr">
              <a:buNone/>
            </a:pPr>
            <a:r>
              <a:rPr lang="en-US" sz="3200" dirty="0">
                <a:latin typeface="+mj-lt"/>
              </a:rPr>
              <a:t>M: 563-599-1223</a:t>
            </a:r>
          </a:p>
          <a:p>
            <a:pPr marL="0" indent="0" algn="ctr">
              <a:buNone/>
            </a:pPr>
            <a:r>
              <a:rPr lang="en-US" sz="3200" dirty="0">
                <a:latin typeface="+mj-lt"/>
              </a:rPr>
              <a:t>Email: heiar@thejcea.org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6989C-5692-4E6B-832F-8C41C0C25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892" y="1229428"/>
            <a:ext cx="2935304" cy="439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65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54">
            <a:extLst>
              <a:ext uri="{FF2B5EF4-FFF2-40B4-BE49-F238E27FC236}">
                <a16:creationId xmlns:a16="http://schemas.microsoft.com/office/drawing/2014/main" id="{65AA28DD-CE07-4AFE-B12D-EAB595E12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CCBF4-3522-475B-865C-9E86B788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Before Downtown Revitalization</a:t>
            </a:r>
          </a:p>
        </p:txBody>
      </p:sp>
      <p:pic>
        <p:nvPicPr>
          <p:cNvPr id="15" name="Picture 14" descr="A picture containing building, sky, outdoor, road&#10;&#10;Description automatically generated">
            <a:extLst>
              <a:ext uri="{FF2B5EF4-FFF2-40B4-BE49-F238E27FC236}">
                <a16:creationId xmlns:a16="http://schemas.microsoft.com/office/drawing/2014/main" id="{33538DA9-02E6-4EA4-8603-0E2D692120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3" r="3" b="3"/>
          <a:stretch/>
        </p:blipFill>
        <p:spPr>
          <a:xfrm>
            <a:off x="308508" y="213755"/>
            <a:ext cx="4160452" cy="3831167"/>
          </a:xfrm>
          <a:prstGeom prst="rect">
            <a:avLst/>
          </a:prstGeom>
        </p:spPr>
      </p:pic>
      <p:pic>
        <p:nvPicPr>
          <p:cNvPr id="5" name="Content Placeholder 4" descr="A fire hydrant on the side of a street&#10;&#10;Description automatically generated with medium confidence">
            <a:extLst>
              <a:ext uri="{FF2B5EF4-FFF2-40B4-BE49-F238E27FC236}">
                <a16:creationId xmlns:a16="http://schemas.microsoft.com/office/drawing/2014/main" id="{3A56F7CC-8644-4F70-8B02-D9AEDC399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6913"/>
          <a:stretch/>
        </p:blipFill>
        <p:spPr>
          <a:xfrm>
            <a:off x="4638789" y="213755"/>
            <a:ext cx="4308687" cy="3093796"/>
          </a:xfrm>
          <a:prstGeom prst="rect">
            <a:avLst/>
          </a:prstGeom>
        </p:spPr>
      </p:pic>
      <p:pic>
        <p:nvPicPr>
          <p:cNvPr id="13" name="Picture 12" descr="A picture containing text, road, outdoor, sky&#10;&#10;Description automatically generated">
            <a:extLst>
              <a:ext uri="{FF2B5EF4-FFF2-40B4-BE49-F238E27FC236}">
                <a16:creationId xmlns:a16="http://schemas.microsoft.com/office/drawing/2014/main" id="{3D663719-5468-48F7-8577-EE36974B1E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4" r="10270" b="-3"/>
          <a:stretch/>
        </p:blipFill>
        <p:spPr>
          <a:xfrm>
            <a:off x="9108179" y="213756"/>
            <a:ext cx="2775313" cy="3093796"/>
          </a:xfrm>
          <a:prstGeom prst="rect">
            <a:avLst/>
          </a:prstGeom>
        </p:spPr>
      </p:pic>
      <p:pic>
        <p:nvPicPr>
          <p:cNvPr id="7" name="Picture 6" descr="A picture containing text, outdoor, road, street&#10;&#10;Description automatically generated">
            <a:extLst>
              <a:ext uri="{FF2B5EF4-FFF2-40B4-BE49-F238E27FC236}">
                <a16:creationId xmlns:a16="http://schemas.microsoft.com/office/drawing/2014/main" id="{A5344F6C-A343-4CAC-AD94-6609B68806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8773"/>
          <a:stretch/>
        </p:blipFill>
        <p:spPr>
          <a:xfrm>
            <a:off x="317635" y="4295494"/>
            <a:ext cx="4160452" cy="2222497"/>
          </a:xfrm>
          <a:prstGeom prst="rect">
            <a:avLst/>
          </a:prstGeom>
        </p:spPr>
      </p:pic>
      <p:cxnSp>
        <p:nvCxnSpPr>
          <p:cNvPr id="63" name="Straight Connector 56">
            <a:extLst>
              <a:ext uri="{FF2B5EF4-FFF2-40B4-BE49-F238E27FC236}">
                <a16:creationId xmlns:a16="http://schemas.microsoft.com/office/drawing/2014/main" id="{3FAEE00F-6FD3-4C83-A73A-5645A0ED1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451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71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63443-FCA7-465B-BC7C-C21FD148B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After Downtown Revitalization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 descr="A picture containing text, sky, outdoor, ground&#10;&#10;Description automatically generated">
            <a:extLst>
              <a:ext uri="{FF2B5EF4-FFF2-40B4-BE49-F238E27FC236}">
                <a16:creationId xmlns:a16="http://schemas.microsoft.com/office/drawing/2014/main" id="{714D4359-B877-4D52-86A3-588996ABC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2" r="-1" b="26240"/>
          <a:stretch/>
        </p:blipFill>
        <p:spPr>
          <a:xfrm>
            <a:off x="207951" y="204361"/>
            <a:ext cx="3907789" cy="3845126"/>
          </a:xfrm>
          <a:prstGeom prst="rect">
            <a:avLst/>
          </a:prstGeom>
        </p:spPr>
      </p:pic>
      <p:pic>
        <p:nvPicPr>
          <p:cNvPr id="83" name="Content Placeholder 82" descr="A fire hydrant on the side of a street&#10;&#10;Description automatically generated with medium confidence">
            <a:extLst>
              <a:ext uri="{FF2B5EF4-FFF2-40B4-BE49-F238E27FC236}">
                <a16:creationId xmlns:a16="http://schemas.microsoft.com/office/drawing/2014/main" id="{9646474B-4CDF-4243-BDEC-D30BF50FD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576" y="299364"/>
            <a:ext cx="4299789" cy="3008188"/>
          </a:xfrm>
        </p:spPr>
      </p:pic>
      <p:pic>
        <p:nvPicPr>
          <p:cNvPr id="94" name="Picture 93" descr="A picture containing text, outdoor, sky, street&#10;&#10;Description automatically generated">
            <a:extLst>
              <a:ext uri="{FF2B5EF4-FFF2-40B4-BE49-F238E27FC236}">
                <a16:creationId xmlns:a16="http://schemas.microsoft.com/office/drawing/2014/main" id="{E7333832-6378-47B8-BA47-AFD719EA9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08" y="204360"/>
            <a:ext cx="3170712" cy="3103192"/>
          </a:xfrm>
          <a:prstGeom prst="rect">
            <a:avLst/>
          </a:prstGeom>
        </p:spPr>
      </p:pic>
      <p:pic>
        <p:nvPicPr>
          <p:cNvPr id="4" name="Picture 3" descr="A picture containing text, outdoor, road, street&#10;&#10;Description automatically generated">
            <a:extLst>
              <a:ext uri="{FF2B5EF4-FFF2-40B4-BE49-F238E27FC236}">
                <a16:creationId xmlns:a16="http://schemas.microsoft.com/office/drawing/2014/main" id="{96FE5D16-5322-4A66-B85F-84906B521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2" y="4156364"/>
            <a:ext cx="3976956" cy="26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7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311D67-F2EF-4B3D-A8D2-607558831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94" y="697635"/>
            <a:ext cx="11352810" cy="5204401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Successful communities know how to work together and to bring partners to the table.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22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FA2DF-7CAA-49B6-B028-63F68C054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Leverage City Investment: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97213-1410-493B-8538-77B333FB0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901"/>
            <a:ext cx="10515600" cy="40767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5400" dirty="0"/>
          </a:p>
          <a:p>
            <a:r>
              <a:rPr lang="en-US" sz="5400" dirty="0">
                <a:latin typeface="+mj-lt"/>
              </a:rPr>
              <a:t>Established local incentive program</a:t>
            </a:r>
          </a:p>
          <a:p>
            <a:r>
              <a:rPr lang="en-US" sz="5400" dirty="0">
                <a:latin typeface="+mj-lt"/>
              </a:rPr>
              <a:t>State grants</a:t>
            </a:r>
          </a:p>
          <a:p>
            <a:r>
              <a:rPr lang="en-US" sz="5400" dirty="0">
                <a:latin typeface="+mj-lt"/>
              </a:rPr>
              <a:t>Federal grants</a:t>
            </a:r>
          </a:p>
          <a:p>
            <a:r>
              <a:rPr lang="en-US" sz="5400" dirty="0">
                <a:latin typeface="+mj-lt"/>
              </a:rPr>
              <a:t>Tax Credits (Federal &amp; State)</a:t>
            </a:r>
          </a:p>
        </p:txBody>
      </p:sp>
    </p:spTree>
    <p:extLst>
      <p:ext uri="{BB962C8B-B14F-4D97-AF65-F5344CB8AC3E}">
        <p14:creationId xmlns:p14="http://schemas.microsoft.com/office/powerpoint/2010/main" val="1898948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0D5B2-81DA-4590-9A00-8BAD545A3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CDBG Façade Program: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76ED2-BA2E-4E95-B159-EA98CCCDE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930"/>
            <a:ext cx="10704616" cy="4643252"/>
          </a:xfrm>
        </p:spPr>
        <p:txBody>
          <a:bodyPr>
            <a:noAutofit/>
          </a:bodyPr>
          <a:lstStyle/>
          <a:p>
            <a:r>
              <a:rPr lang="en-US" sz="5400" dirty="0">
                <a:latin typeface="+mj-lt"/>
              </a:rPr>
              <a:t>Federal funds administered by IEDA</a:t>
            </a:r>
          </a:p>
          <a:p>
            <a:r>
              <a:rPr lang="en-US" sz="5400" dirty="0">
                <a:latin typeface="+mj-lt"/>
              </a:rPr>
              <a:t>$500,000 grant with equal local match</a:t>
            </a:r>
          </a:p>
          <a:p>
            <a:r>
              <a:rPr lang="en-US" sz="5400" dirty="0">
                <a:latin typeface="+mj-lt"/>
              </a:rPr>
              <a:t>$250,000 city</a:t>
            </a:r>
          </a:p>
          <a:p>
            <a:r>
              <a:rPr lang="en-US" sz="5400" dirty="0">
                <a:latin typeface="+mj-lt"/>
              </a:rPr>
              <a:t>$250,000 property owners</a:t>
            </a:r>
          </a:p>
        </p:txBody>
      </p:sp>
    </p:spTree>
    <p:extLst>
      <p:ext uri="{BB962C8B-B14F-4D97-AF65-F5344CB8AC3E}">
        <p14:creationId xmlns:p14="http://schemas.microsoft.com/office/powerpoint/2010/main" val="411486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4A4343-C17D-4C36-B671-BA0675FC3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33" y="1650780"/>
            <a:ext cx="5715990" cy="3826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82A7F2-2694-42E2-9571-AE41187CA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567" y="1721366"/>
            <a:ext cx="5715990" cy="375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90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445F4E-046E-40F4-A89B-37D71AB4F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89" y="245708"/>
            <a:ext cx="4122143" cy="6297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2EE91-F2CD-4A39-9212-24DBD159D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619" y="213052"/>
            <a:ext cx="4351962" cy="643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76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7771CFF22C1449AC86160E1FDD8186" ma:contentTypeVersion="13" ma:contentTypeDescription="Create a new document." ma:contentTypeScope="" ma:versionID="f8679722d720f21314afa2295f16081c">
  <xsd:schema xmlns:xsd="http://www.w3.org/2001/XMLSchema" xmlns:xs="http://www.w3.org/2001/XMLSchema" xmlns:p="http://schemas.microsoft.com/office/2006/metadata/properties" xmlns:ns2="cc08d775-c200-4f47-89d5-ba4f883c7581" xmlns:ns3="ccff1e62-0913-47ef-990c-da0b9fa9024a" targetNamespace="http://schemas.microsoft.com/office/2006/metadata/properties" ma:root="true" ma:fieldsID="50da520a29fe919e14d277105d9e0b8e" ns2:_="" ns3:_="">
    <xsd:import namespace="cc08d775-c200-4f47-89d5-ba4f883c7581"/>
    <xsd:import namespace="ccff1e62-0913-47ef-990c-da0b9fa902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8d775-c200-4f47-89d5-ba4f883c75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f1e62-0913-47ef-990c-da0b9fa9024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77C346-4022-4677-ABDF-216193F5834F}">
  <ds:schemaRefs>
    <ds:schemaRef ds:uri="cc08d775-c200-4f47-89d5-ba4f883c7581"/>
    <ds:schemaRef ds:uri="ccff1e62-0913-47ef-990c-da0b9fa902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A40F88A-D980-4CCB-88D3-8627E3A17F0C}">
  <ds:schemaRefs>
    <ds:schemaRef ds:uri="http://www.w3.org/XML/1998/namespace"/>
    <ds:schemaRef ds:uri="ccff1e62-0913-47ef-990c-da0b9fa9024a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cc08d775-c200-4f47-89d5-ba4f883c758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B2C08CE-1D25-4ADB-A1D0-3BF3730AAE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244</Words>
  <Application>Microsoft Office PowerPoint</Application>
  <PresentationFormat>Widescreen</PresentationFormat>
  <Paragraphs>65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Leveraging Federal Dollars</vt:lpstr>
      <vt:lpstr>Vision 2020</vt:lpstr>
      <vt:lpstr>Before Downtown Revitalization</vt:lpstr>
      <vt:lpstr>After Downtown Revitalization</vt:lpstr>
      <vt:lpstr>Successful communities know how to work together and to bring partners to the table.  </vt:lpstr>
      <vt:lpstr>Leverage City Investment:</vt:lpstr>
      <vt:lpstr>CDBG Façade Program: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Upper Story Apartments</vt:lpstr>
      <vt:lpstr>PowerPoint Presentation</vt:lpstr>
      <vt:lpstr>Other Federal Funding:</vt:lpstr>
      <vt:lpstr>Other Smaller Jackson County Communities </vt:lpstr>
      <vt:lpstr>Successful communities know how to work together and to bring partners to the table.</vt:lpstr>
      <vt:lpstr>      Dave Heiar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Leveraging Federal Dollars</dc:title>
  <dc:creator>Stephanie Sagers</dc:creator>
  <cp:lastModifiedBy>Bill Menner</cp:lastModifiedBy>
  <cp:revision>2</cp:revision>
  <cp:lastPrinted>2021-08-12T15:03:30Z</cp:lastPrinted>
  <dcterms:created xsi:type="dcterms:W3CDTF">2021-08-02T13:11:06Z</dcterms:created>
  <dcterms:modified xsi:type="dcterms:W3CDTF">2021-08-12T16:34:02Z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0x010100547771CFF22C1449AC86160E1FDD8186</vt:lpwstr>
  </property>
</Properties>
</file>