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97_DBA73312.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B5_BCE86D9.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37" r:id="rId4"/>
    <p:sldMasterId id="2147484075" r:id="rId5"/>
  </p:sldMasterIdLst>
  <p:notesMasterIdLst>
    <p:notesMasterId r:id="rId33"/>
  </p:notesMasterIdLst>
  <p:sldIdLst>
    <p:sldId id="458" r:id="rId6"/>
    <p:sldId id="373" r:id="rId7"/>
    <p:sldId id="1967" r:id="rId8"/>
    <p:sldId id="406" r:id="rId9"/>
    <p:sldId id="393" r:id="rId10"/>
    <p:sldId id="453" r:id="rId11"/>
    <p:sldId id="444" r:id="rId12"/>
    <p:sldId id="1975" r:id="rId13"/>
    <p:sldId id="718" r:id="rId14"/>
    <p:sldId id="437" r:id="rId15"/>
    <p:sldId id="425" r:id="rId16"/>
    <p:sldId id="464" r:id="rId17"/>
    <p:sldId id="1968" r:id="rId18"/>
    <p:sldId id="1971" r:id="rId19"/>
    <p:sldId id="1970" r:id="rId20"/>
    <p:sldId id="1969" r:id="rId21"/>
    <p:sldId id="407" r:id="rId22"/>
    <p:sldId id="1972" r:id="rId23"/>
    <p:sldId id="1976" r:id="rId24"/>
    <p:sldId id="462" r:id="rId25"/>
    <p:sldId id="1977" r:id="rId26"/>
    <p:sldId id="1973" r:id="rId27"/>
    <p:sldId id="1978" r:id="rId28"/>
    <p:sldId id="408" r:id="rId29"/>
    <p:sldId id="347" r:id="rId30"/>
    <p:sldId id="353"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08B5E-D509-A4A1-6A43-C2FD36C7B213}" name="Ana L Arredondo (CENSUS/CLMSO FED)" initials="AF" userId="S::ana.l.arredondo@census.gov::ca2c561f-aa11-4127-b30e-33f85b08b473" providerId="AD"/>
  <p188:author id="{7C06E66C-0634-8039-29A2-0C9925F2D279}" name="Kira Payne Obradovich (CENSUS/CLMSO FED)" initials="KF" userId="S::kira.p.obradovich@census.gov::6ee3e5a2-bc64-412d-87b5-6772ba23e27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093"/>
    <a:srgbClr val="F1F1F1"/>
    <a:srgbClr val="1F5593"/>
    <a:srgbClr val="ED7D31"/>
    <a:srgbClr val="0095A8"/>
    <a:srgbClr val="5F277E"/>
    <a:srgbClr val="4D636F"/>
    <a:srgbClr val="404040"/>
    <a:srgbClr val="980539"/>
    <a:srgbClr val="A7C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52663-5EC0-393A-8500-8DA6B5F3E8DC}" v="104" dt="2023-06-22T17:23:49.930"/>
    <p1510:client id="{088B0F33-C5B1-E9BE-1FAA-96059BB99327}" v="132" dt="2023-06-22T17:25:09.477"/>
    <p1510:client id="{5287EF46-2536-D823-3528-99FDA19A14E8}" v="135" dt="2023-06-20T17:14:16.233"/>
    <p1510:client id="{6066A083-0218-D2B3-4BE1-3F1F39DC63E7}" v="386" dt="2023-06-20T20:19:12.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756"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omments/modernComment_197_DBA73312.xml><?xml version="1.0" encoding="utf-8"?>
<p188:cmLst xmlns:a="http://schemas.openxmlformats.org/drawingml/2006/main" xmlns:r="http://schemas.openxmlformats.org/officeDocument/2006/relationships" xmlns:p188="http://schemas.microsoft.com/office/powerpoint/2018/8/main">
  <p188:cm id="{0E968C4E-EBFC-4149-BA8F-BCDE84D0B465}" authorId="{B3908B5E-D509-A4A1-6A43-C2FD36C7B213}" created="2023-06-20T15:25:53.892">
    <ac:txMkLst xmlns:ac="http://schemas.microsoft.com/office/drawing/2013/main/command">
      <pc:docMk xmlns:pc="http://schemas.microsoft.com/office/powerpoint/2013/main/command"/>
      <pc:sldMk xmlns:pc="http://schemas.microsoft.com/office/powerpoint/2013/main/command" cId="3685167890" sldId="407"/>
      <ac:spMk id="3" creationId="{1AE96002-27C8-084F-A2CD-D3C33E56F071}"/>
      <ac:txMk cp="22" len="23">
        <ac:context len="62" hash="3277596800"/>
      </ac:txMk>
    </ac:txMkLst>
    <p188:pos x="4173940" y="830238"/>
    <p188:txBody>
      <a:bodyPr/>
      <a:lstStyle/>
      <a:p>
        <a:r>
          <a:rPr lang="en-US"/>
          <a:t>added this since it appears on the next slide</a:t>
        </a:r>
      </a:p>
    </p188:txBody>
  </p188:cm>
</p188:cmLst>
</file>

<file path=ppt/comments/modernComment_7B5_BCE86D9.xml><?xml version="1.0" encoding="utf-8"?>
<p188:cmLst xmlns:a="http://schemas.openxmlformats.org/drawingml/2006/main" xmlns:r="http://schemas.openxmlformats.org/officeDocument/2006/relationships" xmlns:p188="http://schemas.microsoft.com/office/powerpoint/2018/8/main">
  <p188:cm id="{49CCEE76-1C53-41CB-A3EF-BA3C0ED2CC8B}" authorId="{B3908B5E-D509-A4A1-6A43-C2FD36C7B213}" status="resolved" created="2023-06-20T15:25:31.486" complete="100000">
    <pc:sldMkLst xmlns:pc="http://schemas.microsoft.com/office/powerpoint/2013/main/command">
      <pc:docMk/>
      <pc:sldMk cId="198084313" sldId="1973"/>
    </pc:sldMkLst>
    <p188:txBody>
      <a:bodyPr/>
      <a:lstStyle/>
      <a:p>
        <a:r>
          <a:rPr lang="en-US"/>
          <a:t>should we delete?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52FEB-CC33-4543-9B3E-91513C3D304E}" type="datetimeFigureOut">
              <a:rPr lang="en-US"/>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BA018-38AE-46D3-9FA6-73F2863DD58A}" type="slidenum">
              <a:rPr lang="en-US"/>
              <a:t>‹#›</a:t>
            </a:fld>
            <a:endParaRPr lang="en-US"/>
          </a:p>
        </p:txBody>
      </p:sp>
    </p:spTree>
    <p:extLst>
      <p:ext uri="{BB962C8B-B14F-4D97-AF65-F5344CB8AC3E}">
        <p14:creationId xmlns:p14="http://schemas.microsoft.com/office/powerpoint/2010/main" val="35275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ata.census.gov/table?g=160XX00US1913080,1934500,1948810,1972525,1981210&amp;d=DEC+Demographic+and+Housing+Characteristics&amp;tid=DECENNIALDHC2020.H1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ata.census.gov/table?t=Employment+and+Labor+Force+Status&amp;g=010XX00US_040XX00US19_160XX00US1958665&amp;tid=ACSST5Y2021.S2301&amp;moe=fals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1</a:t>
            </a:fld>
            <a:endParaRPr lang="en-US"/>
          </a:p>
        </p:txBody>
      </p:sp>
    </p:spTree>
    <p:extLst>
      <p:ext uri="{BB962C8B-B14F-4D97-AF65-F5344CB8AC3E}">
        <p14:creationId xmlns:p14="http://schemas.microsoft.com/office/powerpoint/2010/main" val="325885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35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86993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12</a:t>
            </a:fld>
            <a:endParaRPr lang="en-US"/>
          </a:p>
        </p:txBody>
      </p:sp>
    </p:spTree>
    <p:extLst>
      <p:ext uri="{BB962C8B-B14F-4D97-AF65-F5344CB8AC3E}">
        <p14:creationId xmlns:p14="http://schemas.microsoft.com/office/powerpoint/2010/main" val="229219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Kira</a:t>
            </a:r>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13</a:t>
            </a:fld>
            <a:endParaRPr lang="en-US"/>
          </a:p>
        </p:txBody>
      </p:sp>
    </p:spTree>
    <p:extLst>
      <p:ext uri="{BB962C8B-B14F-4D97-AF65-F5344CB8AC3E}">
        <p14:creationId xmlns:p14="http://schemas.microsoft.com/office/powerpoint/2010/main" val="329646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Census Bureau does not have or use a definition for rural areas, rural areas are simply those that do not meet the threshold to qualify as an urban area.</a:t>
            </a:r>
          </a:p>
        </p:txBody>
      </p:sp>
      <p:sp>
        <p:nvSpPr>
          <p:cNvPr id="4" name="Slide Number Placeholder 3"/>
          <p:cNvSpPr>
            <a:spLocks noGrp="1"/>
          </p:cNvSpPr>
          <p:nvPr>
            <p:ph type="sldNum" sz="quarter" idx="5"/>
          </p:nvPr>
        </p:nvSpPr>
        <p:spPr/>
        <p:txBody>
          <a:bodyPr/>
          <a:lstStyle/>
          <a:p>
            <a:fld id="{0CBBA018-38AE-46D3-9FA6-73F2863DD58A}" type="slidenum">
              <a:rPr lang="en-US" smtClean="0"/>
              <a:t>14</a:t>
            </a:fld>
            <a:endParaRPr lang="en-US"/>
          </a:p>
        </p:txBody>
      </p:sp>
    </p:spTree>
    <p:extLst>
      <p:ext uri="{BB962C8B-B14F-4D97-AF65-F5344CB8AC3E}">
        <p14:creationId xmlns:p14="http://schemas.microsoft.com/office/powerpoint/2010/main" val="298484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that the Decennial is a point in time, snapshot so at times during the year, when towns are in max capacity with, for instance, snow-birds, a more complete count is needed to ensure funding for services and planning can account for this difference.</a:t>
            </a:r>
          </a:p>
        </p:txBody>
      </p:sp>
      <p:sp>
        <p:nvSpPr>
          <p:cNvPr id="4" name="Slide Number Placeholder 3"/>
          <p:cNvSpPr>
            <a:spLocks noGrp="1"/>
          </p:cNvSpPr>
          <p:nvPr>
            <p:ph type="sldNum" sz="quarter" idx="5"/>
          </p:nvPr>
        </p:nvSpPr>
        <p:spPr/>
        <p:txBody>
          <a:bodyPr/>
          <a:lstStyle/>
          <a:p>
            <a:fld id="{0CBBA018-38AE-46D3-9FA6-73F2863DD58A}" type="slidenum">
              <a:rPr lang="en-US" smtClean="0"/>
              <a:t>15</a:t>
            </a:fld>
            <a:endParaRPr lang="en-US"/>
          </a:p>
        </p:txBody>
      </p:sp>
    </p:spTree>
    <p:extLst>
      <p:ext uri="{BB962C8B-B14F-4D97-AF65-F5344CB8AC3E}">
        <p14:creationId xmlns:p14="http://schemas.microsoft.com/office/powerpoint/2010/main" val="1264958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Federal Register Notice was sent out and is sent out with each Decennial if changes are suggested by the Bureau. </a:t>
            </a:r>
          </a:p>
        </p:txBody>
      </p:sp>
      <p:sp>
        <p:nvSpPr>
          <p:cNvPr id="4" name="Slide Number Placeholder 3"/>
          <p:cNvSpPr>
            <a:spLocks noGrp="1"/>
          </p:cNvSpPr>
          <p:nvPr>
            <p:ph type="sldNum" sz="quarter" idx="5"/>
          </p:nvPr>
        </p:nvSpPr>
        <p:spPr/>
        <p:txBody>
          <a:bodyPr/>
          <a:lstStyle/>
          <a:p>
            <a:fld id="{0CBBA018-38AE-46D3-9FA6-73F2863DD58A}" type="slidenum">
              <a:rPr lang="en-US" smtClean="0"/>
              <a:t>16</a:t>
            </a:fld>
            <a:endParaRPr lang="en-US"/>
          </a:p>
        </p:txBody>
      </p:sp>
    </p:spTree>
    <p:extLst>
      <p:ext uri="{BB962C8B-B14F-4D97-AF65-F5344CB8AC3E}">
        <p14:creationId xmlns:p14="http://schemas.microsoft.com/office/powerpoint/2010/main" val="3575456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17</a:t>
            </a:fld>
            <a:endParaRPr lang="en-US"/>
          </a:p>
        </p:txBody>
      </p:sp>
    </p:spTree>
    <p:extLst>
      <p:ext uri="{BB962C8B-B14F-4D97-AF65-F5344CB8AC3E}">
        <p14:creationId xmlns:p14="http://schemas.microsoft.com/office/powerpoint/2010/main" val="25880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Cherokee Profile</a:t>
            </a:r>
            <a:endParaRPr lang="en-US">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501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5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2</a:t>
            </a:fld>
            <a:endParaRPr lang="en-US"/>
          </a:p>
        </p:txBody>
      </p:sp>
    </p:spTree>
    <p:extLst>
      <p:ext uri="{BB962C8B-B14F-4D97-AF65-F5344CB8AC3E}">
        <p14:creationId xmlns:p14="http://schemas.microsoft.com/office/powerpoint/2010/main" val="21212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836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510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https://data.census.gov/table?g=160XX00US1913080,1934500,1948810,1972525,1981210&amp;d=DEC+Demographic+and+Housing+Characteristics&amp;tid=DECENNIALDHC2020.H12</a:t>
            </a:r>
            <a:endParaRPr lang="en-US"/>
          </a:p>
          <a:p>
            <a:r>
              <a:rPr lang="en-US">
                <a:cs typeface="Calibri"/>
              </a:rPr>
              <a:t> Kira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049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https://data.census.gov/table?t=Employment+and+Labor+Force+Status&amp;g=010XX00US_040XX00US19_160XX00US1958665&amp;tid=ACSST5Y2021.S2301&amp;moe=false</a:t>
            </a:r>
            <a:endParaRPr lang="en-US"/>
          </a:p>
          <a:p>
            <a:endParaRPr lang="en-US">
              <a:cs typeface="Calibri"/>
            </a:endParaRPr>
          </a:p>
          <a:p>
            <a:r>
              <a:rPr lang="en-US">
                <a:cs typeface="Calibri"/>
              </a:rPr>
              <a:t>Hide columns- MOEs, total, employment participation, employment/population estimates</a:t>
            </a:r>
            <a:br>
              <a:rPr lang="en-US">
                <a:cs typeface="+mn-lt"/>
              </a:rPr>
            </a:br>
            <a:r>
              <a:rPr lang="en-US">
                <a:cs typeface="Calibri"/>
              </a:rPr>
              <a:t>Leave only Unemployment Estimate per geo.</a:t>
            </a:r>
          </a:p>
          <a:p>
            <a:endParaRPr lang="en-US">
              <a:cs typeface="Calibri"/>
            </a:endParaRPr>
          </a:p>
          <a:p>
            <a:r>
              <a:rPr lang="en-US">
                <a:cs typeface="Calibri"/>
              </a:rPr>
              <a:t> ACS 5-yr estimates</a:t>
            </a:r>
          </a:p>
          <a:p>
            <a:endParaRPr lang="en-US">
              <a:cs typeface="Calibri"/>
            </a:endParaRPr>
          </a:p>
          <a:p>
            <a:r>
              <a:rPr lang="en-US">
                <a:cs typeface="Calibri"/>
              </a:rPr>
              <a:t>Highlight for Clarinda and Shenandoah: </a:t>
            </a:r>
          </a:p>
          <a:p>
            <a:r>
              <a:rPr lang="en-US">
                <a:cs typeface="+mn-lt"/>
              </a:rPr>
              <a:t>Unemployment rates above national and state average</a:t>
            </a:r>
          </a:p>
          <a:p>
            <a:r>
              <a:rPr lang="en-US">
                <a:cs typeface="+mn-lt"/>
              </a:rPr>
              <a:t>% of unemployed below poverty level status are higher than national and state average</a:t>
            </a:r>
            <a:br>
              <a:rPr lang="en-US">
                <a:cs typeface="+mn-lt"/>
              </a:rPr>
            </a:br>
            <a:r>
              <a:rPr lang="en-US">
                <a:cs typeface="+mn-lt"/>
              </a:rPr>
              <a:t>% of unemployed with low education are higher than national and state average</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23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24</a:t>
            </a:fld>
            <a:endParaRPr lang="en-US"/>
          </a:p>
        </p:txBody>
      </p:sp>
    </p:spTree>
    <p:extLst>
      <p:ext uri="{BB962C8B-B14F-4D97-AF65-F5344CB8AC3E}">
        <p14:creationId xmlns:p14="http://schemas.microsoft.com/office/powerpoint/2010/main" val="2086930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25</a:t>
            </a:fld>
            <a:endParaRPr lang="en-US"/>
          </a:p>
        </p:txBody>
      </p:sp>
    </p:spTree>
    <p:extLst>
      <p:ext uri="{BB962C8B-B14F-4D97-AF65-F5344CB8AC3E}">
        <p14:creationId xmlns:p14="http://schemas.microsoft.com/office/powerpoint/2010/main" val="296576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CBBA018-38AE-46D3-9FA6-73F2863DD58A}" type="slidenum">
              <a:rPr lang="en-US" smtClean="0"/>
              <a:t>26</a:t>
            </a:fld>
            <a:endParaRPr lang="en-US"/>
          </a:p>
        </p:txBody>
      </p:sp>
    </p:spTree>
    <p:extLst>
      <p:ext uri="{BB962C8B-B14F-4D97-AF65-F5344CB8AC3E}">
        <p14:creationId xmlns:p14="http://schemas.microsoft.com/office/powerpoint/2010/main" val="25304203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27</a:t>
            </a:fld>
            <a:endParaRPr lang="en-US"/>
          </a:p>
        </p:txBody>
      </p:sp>
    </p:spTree>
    <p:extLst>
      <p:ext uri="{BB962C8B-B14F-4D97-AF65-F5344CB8AC3E}">
        <p14:creationId xmlns:p14="http://schemas.microsoft.com/office/powerpoint/2010/main" val="191208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3</a:t>
            </a:fld>
            <a:endParaRPr lang="en-US"/>
          </a:p>
        </p:txBody>
      </p:sp>
    </p:spTree>
    <p:extLst>
      <p:ext uri="{BB962C8B-B14F-4D97-AF65-F5344CB8AC3E}">
        <p14:creationId xmlns:p14="http://schemas.microsoft.com/office/powerpoint/2010/main" val="28977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4</a:t>
            </a:fld>
            <a:endParaRPr lang="en-US"/>
          </a:p>
        </p:txBody>
      </p:sp>
    </p:spTree>
    <p:extLst>
      <p:ext uri="{BB962C8B-B14F-4D97-AF65-F5344CB8AC3E}">
        <p14:creationId xmlns:p14="http://schemas.microsoft.com/office/powerpoint/2010/main" val="14815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5</a:t>
            </a:fld>
            <a:endParaRPr lang="en-US"/>
          </a:p>
        </p:txBody>
      </p:sp>
    </p:spTree>
    <p:extLst>
      <p:ext uri="{BB962C8B-B14F-4D97-AF65-F5344CB8AC3E}">
        <p14:creationId xmlns:p14="http://schemas.microsoft.com/office/powerpoint/2010/main" val="235680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a:cs typeface="Calibri"/>
            </a:endParaRPr>
          </a:p>
        </p:txBody>
      </p:sp>
      <p:sp>
        <p:nvSpPr>
          <p:cNvPr id="4" name="Slide Number Placeholder 3"/>
          <p:cNvSpPr>
            <a:spLocks noGrp="1"/>
          </p:cNvSpPr>
          <p:nvPr>
            <p:ph type="sldNum" sz="quarter" idx="5"/>
          </p:nvPr>
        </p:nvSpPr>
        <p:spPr/>
        <p:txBody>
          <a:bodyPr/>
          <a:lstStyle/>
          <a:p>
            <a:fld id="{0CBBA018-38AE-46D3-9FA6-73F2863DD58A}" type="slidenum">
              <a:rPr lang="en-US"/>
              <a:t>6</a:t>
            </a:fld>
            <a:endParaRPr lang="en-US"/>
          </a:p>
        </p:txBody>
      </p:sp>
    </p:spTree>
    <p:extLst>
      <p:ext uri="{BB962C8B-B14F-4D97-AF65-F5344CB8AC3E}">
        <p14:creationId xmlns:p14="http://schemas.microsoft.com/office/powerpoint/2010/main" val="167036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391809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Ana</a:t>
            </a:r>
            <a:endParaRPr lang="en-US"/>
          </a:p>
        </p:txBody>
      </p:sp>
      <p:sp>
        <p:nvSpPr>
          <p:cNvPr id="4" name="Slide Number Placeholder 3"/>
          <p:cNvSpPr>
            <a:spLocks noGrp="1"/>
          </p:cNvSpPr>
          <p:nvPr>
            <p:ph type="sldNum" sz="quarter" idx="5"/>
          </p:nvPr>
        </p:nvSpPr>
        <p:spPr/>
        <p:txBody>
          <a:bodyPr/>
          <a:lstStyle/>
          <a:p>
            <a:fld id="{0CBBA018-38AE-46D3-9FA6-73F2863DD58A}" type="slidenum">
              <a:rPr lang="en-US" smtClean="0"/>
              <a:t>8</a:t>
            </a:fld>
            <a:endParaRPr lang="en-US"/>
          </a:p>
        </p:txBody>
      </p:sp>
    </p:spTree>
    <p:extLst>
      <p:ext uri="{BB962C8B-B14F-4D97-AF65-F5344CB8AC3E}">
        <p14:creationId xmlns:p14="http://schemas.microsoft.com/office/powerpoint/2010/main" val="399511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BA018-38AE-46D3-9FA6-73F2863DD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115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2.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0.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30.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1.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2.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31.svg"/><Relationship Id="rId5" Type="http://schemas.openxmlformats.org/officeDocument/2006/relationships/image" Target="../media/image2.png"/><Relationship Id="rId4"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31.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0.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30.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svg"/><Relationship Id="rId2" Type="http://schemas.openxmlformats.org/officeDocument/2006/relationships/image" Target="../media/image42.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png"/><Relationship Id="rId1" Type="http://schemas.openxmlformats.org/officeDocument/2006/relationships/slideMaster" Target="../slideMasters/slideMaster2.xml"/><Relationship Id="rId6" Type="http://schemas.openxmlformats.org/officeDocument/2006/relationships/image" Target="../media/image31.svg"/><Relationship Id="rId5" Type="http://schemas.openxmlformats.org/officeDocument/2006/relationships/image" Target="../media/image2.png"/><Relationship Id="rId4" Type="http://schemas.openxmlformats.org/officeDocument/2006/relationships/image" Target="../media/image20.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1.svg"/><Relationship Id="rId4" Type="http://schemas.openxmlformats.org/officeDocument/2006/relationships/image" Target="../media/image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9.sv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2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11.svg"/><Relationship Id="rId5" Type="http://schemas.openxmlformats.org/officeDocument/2006/relationships/image" Target="../media/image2.png"/><Relationship Id="rId4" Type="http://schemas.openxmlformats.org/officeDocument/2006/relationships/image" Target="../media/image20.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2.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2.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30.svg"/><Relationship Id="rId4" Type="http://schemas.openxmlformats.org/officeDocument/2006/relationships/image" Target="../media/image16.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Master" Target="../slideMasters/slideMaster2.xml"/><Relationship Id="rId4" Type="http://schemas.openxmlformats.org/officeDocument/2006/relationships/image" Target="../media/image3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a:extLst>
              <a:ext uri="{FF2B5EF4-FFF2-40B4-BE49-F238E27FC236}">
                <a16:creationId xmlns:a16="http://schemas.microsoft.com/office/drawing/2014/main" id="{ADAD8C69-9C7D-0247-81CE-4EFD717799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100" y="5559104"/>
            <a:ext cx="1790700" cy="1013024"/>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462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5" name="Graphic 4">
            <a:extLst>
              <a:ext uri="{FF2B5EF4-FFF2-40B4-BE49-F238E27FC236}">
                <a16:creationId xmlns:a16="http://schemas.microsoft.com/office/drawing/2014/main" id="{FBB149E9-FC9C-FD4F-8231-10421E335F5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D7219AA1-BBCC-4B66-AE2E-8B51E7D65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7134149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0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A8B440F1-676D-1E43-9080-CB7CC59075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495458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7CE13-1B58-FF4F-8369-6471816992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2FA4BAC-2DA1-B641-9AD7-18759D4315BB}"/>
              </a:ext>
            </a:extLst>
          </p:cNvPr>
          <p:cNvPicPr>
            <a:picLocks noChangeAspect="1"/>
          </p:cNvPicPr>
          <p:nvPr userDrawn="1"/>
        </p:nvPicPr>
        <p:blipFill>
          <a:blip r:embed="rId3"/>
          <a:stretch>
            <a:fillRect/>
          </a:stretch>
        </p:blipFill>
        <p:spPr>
          <a:xfrm>
            <a:off x="7778026" y="5515751"/>
            <a:ext cx="4185373" cy="1295400"/>
          </a:xfrm>
          <a:prstGeom prst="rect">
            <a:avLst/>
          </a:prstGeom>
        </p:spPr>
      </p:pic>
      <p:pic>
        <p:nvPicPr>
          <p:cNvPr id="6" name="Graphic 5">
            <a:extLst>
              <a:ext uri="{FF2B5EF4-FFF2-40B4-BE49-F238E27FC236}">
                <a16:creationId xmlns:a16="http://schemas.microsoft.com/office/drawing/2014/main" id="{CB0601C4-574C-994F-A813-AC24C56766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2842087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13446552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37437643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A9832A2-E79E-714A-85CD-32CDA63BF7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311410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78A43FE-4867-9A4A-8E6B-E3BF00615F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295486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F55C301-FBC6-9C45-8F4F-0D6DCD4B98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0559408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9E64297-26F8-9249-A4D6-2EDAE80650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2763845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0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A8B440F1-676D-1E43-9080-CB7CC59075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2253134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76624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74EE47BE-269F-4873-9453-40838076B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7801540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16607275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3ECC8-719A-498E-B101-491B6A35558E}" type="slidenum">
              <a:rPr lang="en-US" smtClean="0"/>
              <a:t>‹#›</a:t>
            </a:fld>
            <a:endParaRPr lang="en-US"/>
          </a:p>
        </p:txBody>
      </p:sp>
    </p:spTree>
    <p:extLst>
      <p:ext uri="{BB962C8B-B14F-4D97-AF65-F5344CB8AC3E}">
        <p14:creationId xmlns:p14="http://schemas.microsoft.com/office/powerpoint/2010/main" val="270921337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3CC7CA3-5AEE-0D4F-A5D7-29CB95EA350F}"/>
              </a:ext>
            </a:extLst>
          </p:cNvPr>
          <p:cNvPicPr>
            <a:picLocks noChangeAspect="1"/>
          </p:cNvPicPr>
          <p:nvPr userDrawn="1"/>
        </p:nvPicPr>
        <p:blipFill>
          <a:blip r:embed="rId4"/>
          <a:stretch>
            <a:fillRect/>
          </a:stretch>
        </p:blipFill>
        <p:spPr>
          <a:xfrm>
            <a:off x="9953986" y="5789613"/>
            <a:ext cx="2044700" cy="8001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5"/>
          <a:stretch>
            <a:fillRect/>
          </a:stretch>
        </p:blipFill>
        <p:spPr>
          <a:xfrm>
            <a:off x="595630" y="226060"/>
            <a:ext cx="1612900" cy="889000"/>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B8430691-0ECD-466A-A412-417505B75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15384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4"/>
          <a:stretch>
            <a:fillRect/>
          </a:stretch>
        </p:blipFill>
        <p:spPr>
          <a:xfrm>
            <a:off x="595630" y="226060"/>
            <a:ext cx="1612900" cy="889000"/>
          </a:xfrm>
          <a:prstGeom prst="rect">
            <a:avLst/>
          </a:prstGeom>
        </p:spPr>
      </p:pic>
      <p:pic>
        <p:nvPicPr>
          <p:cNvPr id="10" name="Graphic 9">
            <a:extLst>
              <a:ext uri="{FF2B5EF4-FFF2-40B4-BE49-F238E27FC236}">
                <a16:creationId xmlns:a16="http://schemas.microsoft.com/office/drawing/2014/main" id="{24FFB496-763E-954A-8870-BB216636E6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297AB506-E5DF-4B57-9205-9540449B7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53163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A13839E-D214-6C4E-9927-1F015651CC02}"/>
              </a:ext>
            </a:extLst>
          </p:cNvPr>
          <p:cNvPicPr>
            <a:picLocks noChangeAspect="1"/>
          </p:cNvPicPr>
          <p:nvPr userDrawn="1"/>
        </p:nvPicPr>
        <p:blipFill>
          <a:blip r:embed="rId3"/>
          <a:stretch>
            <a:fillRect/>
          </a:stretch>
        </p:blipFill>
        <p:spPr>
          <a:xfrm>
            <a:off x="8302986" y="5789613"/>
            <a:ext cx="2044700" cy="800100"/>
          </a:xfrm>
          <a:prstGeom prst="rect">
            <a:avLst/>
          </a:prstGeom>
        </p:spPr>
      </p:pic>
      <p:pic>
        <p:nvPicPr>
          <p:cNvPr id="6" name="Graphic 5">
            <a:extLst>
              <a:ext uri="{FF2B5EF4-FFF2-40B4-BE49-F238E27FC236}">
                <a16:creationId xmlns:a16="http://schemas.microsoft.com/office/drawing/2014/main" id="{4040A388-F70C-9349-8994-7D173A30F0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1074894F-F8CB-4042-9AFA-018C1B49C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40483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8" name="Slide Number Placeholder 5">
            <a:extLst>
              <a:ext uri="{FF2B5EF4-FFF2-40B4-BE49-F238E27FC236}">
                <a16:creationId xmlns:a16="http://schemas.microsoft.com/office/drawing/2014/main" id="{9A08B586-1F5F-455D-A935-A862FE2658FF}"/>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662462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363D17C-6E41-3D4E-9DA7-DF7802CB86B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230E87E6-82D9-4353-ADFB-6BBC3F682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582470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9" name="Slide Number Placeholder 5">
            <a:extLst>
              <a:ext uri="{FF2B5EF4-FFF2-40B4-BE49-F238E27FC236}">
                <a16:creationId xmlns:a16="http://schemas.microsoft.com/office/drawing/2014/main" id="{41850F8F-F0D0-42FA-BDF3-51643D07DFE7}"/>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786657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27E9837D-115B-7848-A562-B2C56E4E29D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DAAA6FF2-7CC8-4EF4-AC3E-0653033981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88072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700DBB74-47EE-0941-8CD4-4B441351D3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E6559C9A-E15E-46E8-93E4-275AFF4D4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021973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a:extLst>
              <a:ext uri="{FF2B5EF4-FFF2-40B4-BE49-F238E27FC236}">
                <a16:creationId xmlns:a16="http://schemas.microsoft.com/office/drawing/2014/main" id="{ADAD8C69-9C7D-0247-81CE-4EFD717799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100" y="5559104"/>
            <a:ext cx="1790700" cy="1013024"/>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947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5" name="Graphic 4">
            <a:extLst>
              <a:ext uri="{FF2B5EF4-FFF2-40B4-BE49-F238E27FC236}">
                <a16:creationId xmlns:a16="http://schemas.microsoft.com/office/drawing/2014/main" id="{FBB149E9-FC9C-FD4F-8231-10421E335F5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D7219AA1-BBCC-4B66-AE2E-8B51E7D65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4156052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7" name="Graphic 6">
            <a:extLst>
              <a:ext uri="{FF2B5EF4-FFF2-40B4-BE49-F238E27FC236}">
                <a16:creationId xmlns:a16="http://schemas.microsoft.com/office/drawing/2014/main" id="{9F47D6F9-77F1-5D42-9073-E0715D41AE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70CD96AA-3B40-4688-8795-4F08383A9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950216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1B12668-90C0-4763-A7C0-97A97124D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762788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F7617EFA-57FF-40E1-949A-46DDF2273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747770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3CC7CA3-5AEE-0D4F-A5D7-29CB95EA350F}"/>
              </a:ext>
            </a:extLst>
          </p:cNvPr>
          <p:cNvPicPr>
            <a:picLocks noChangeAspect="1"/>
          </p:cNvPicPr>
          <p:nvPr userDrawn="1"/>
        </p:nvPicPr>
        <p:blipFill>
          <a:blip r:embed="rId4"/>
          <a:stretch>
            <a:fillRect/>
          </a:stretch>
        </p:blipFill>
        <p:spPr>
          <a:xfrm>
            <a:off x="9953986" y="5789613"/>
            <a:ext cx="2044700" cy="8001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5"/>
          <a:stretch>
            <a:fillRect/>
          </a:stretch>
        </p:blipFill>
        <p:spPr>
          <a:xfrm>
            <a:off x="595630" y="226060"/>
            <a:ext cx="1612900" cy="889000"/>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B8430691-0ECD-466A-A412-417505B75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258424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4"/>
          <a:stretch>
            <a:fillRect/>
          </a:stretch>
        </p:blipFill>
        <p:spPr>
          <a:xfrm>
            <a:off x="595630" y="226060"/>
            <a:ext cx="1612900" cy="889000"/>
          </a:xfrm>
          <a:prstGeom prst="rect">
            <a:avLst/>
          </a:prstGeom>
        </p:spPr>
      </p:pic>
      <p:pic>
        <p:nvPicPr>
          <p:cNvPr id="10" name="Graphic 9">
            <a:extLst>
              <a:ext uri="{FF2B5EF4-FFF2-40B4-BE49-F238E27FC236}">
                <a16:creationId xmlns:a16="http://schemas.microsoft.com/office/drawing/2014/main" id="{24FFB496-763E-954A-8870-BB216636E6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297AB506-E5DF-4B57-9205-9540449B7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274287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8" name="Slide Number Placeholder 5">
            <a:extLst>
              <a:ext uri="{FF2B5EF4-FFF2-40B4-BE49-F238E27FC236}">
                <a16:creationId xmlns:a16="http://schemas.microsoft.com/office/drawing/2014/main" id="{9A08B586-1F5F-455D-A935-A862FE2658FF}"/>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4003749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9" name="Slide Number Placeholder 5">
            <a:extLst>
              <a:ext uri="{FF2B5EF4-FFF2-40B4-BE49-F238E27FC236}">
                <a16:creationId xmlns:a16="http://schemas.microsoft.com/office/drawing/2014/main" id="{41850F8F-F0D0-42FA-BDF3-51643D07DFE7}"/>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3929460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8FD2A927-C2D5-4FDC-A833-239444D4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655415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1B12668-90C0-4763-A7C0-97A97124D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76278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510F998-2BC2-E843-8675-4ACCB9DA49C1}"/>
              </a:ext>
            </a:extLst>
          </p:cNvPr>
          <p:cNvPicPr>
            <a:picLocks noChangeAspect="1"/>
          </p:cNvPicPr>
          <p:nvPr userDrawn="1"/>
        </p:nvPicPr>
        <p:blipFill>
          <a:blip r:embed="rId3"/>
          <a:stretch>
            <a:fillRect/>
          </a:stretch>
        </p:blipFill>
        <p:spPr>
          <a:xfrm>
            <a:off x="7793990" y="5771515"/>
            <a:ext cx="3797300" cy="949960"/>
          </a:xfrm>
          <a:prstGeom prst="rect">
            <a:avLst/>
          </a:prstGeom>
        </p:spPr>
      </p:pic>
      <p:sp>
        <p:nvSpPr>
          <p:cNvPr id="4" name="Slide Number Placeholder 5">
            <a:extLst>
              <a:ext uri="{FF2B5EF4-FFF2-40B4-BE49-F238E27FC236}">
                <a16:creationId xmlns:a16="http://schemas.microsoft.com/office/drawing/2014/main" id="{262F74DF-7E78-4959-8037-778899C4A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255352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8FD2A927-C2D5-4FDC-A833-239444D4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858604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F7617EFA-57FF-40E1-949A-46DDF2273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747770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74EE47BE-269F-4873-9453-40838076B4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46073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3CC7CA3-5AEE-0D4F-A5D7-29CB95EA350F}"/>
              </a:ext>
            </a:extLst>
          </p:cNvPr>
          <p:cNvPicPr>
            <a:picLocks noChangeAspect="1"/>
          </p:cNvPicPr>
          <p:nvPr userDrawn="1"/>
        </p:nvPicPr>
        <p:blipFill>
          <a:blip r:embed="rId4"/>
          <a:stretch>
            <a:fillRect/>
          </a:stretch>
        </p:blipFill>
        <p:spPr>
          <a:xfrm>
            <a:off x="9953986" y="5789613"/>
            <a:ext cx="2044700" cy="8001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5"/>
          <a:stretch>
            <a:fillRect/>
          </a:stretch>
        </p:blipFill>
        <p:spPr>
          <a:xfrm>
            <a:off x="595630" y="226060"/>
            <a:ext cx="1612900" cy="889000"/>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B8430691-0ECD-466A-A412-417505B751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258424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4"/>
          <a:stretch>
            <a:fillRect/>
          </a:stretch>
        </p:blipFill>
        <p:spPr>
          <a:xfrm>
            <a:off x="595630" y="226060"/>
            <a:ext cx="1612900" cy="889000"/>
          </a:xfrm>
          <a:prstGeom prst="rect">
            <a:avLst/>
          </a:prstGeom>
        </p:spPr>
      </p:pic>
      <p:pic>
        <p:nvPicPr>
          <p:cNvPr id="10" name="Graphic 9">
            <a:extLst>
              <a:ext uri="{FF2B5EF4-FFF2-40B4-BE49-F238E27FC236}">
                <a16:creationId xmlns:a16="http://schemas.microsoft.com/office/drawing/2014/main" id="{24FFB496-763E-954A-8870-BB216636E6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7" name="Slide Number Placeholder 5">
            <a:extLst>
              <a:ext uri="{FF2B5EF4-FFF2-40B4-BE49-F238E27FC236}">
                <a16:creationId xmlns:a16="http://schemas.microsoft.com/office/drawing/2014/main" id="{297AB506-E5DF-4B57-9205-9540449B7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274287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8" name="Slide Number Placeholder 5">
            <a:extLst>
              <a:ext uri="{FF2B5EF4-FFF2-40B4-BE49-F238E27FC236}">
                <a16:creationId xmlns:a16="http://schemas.microsoft.com/office/drawing/2014/main" id="{9A08B586-1F5F-455D-A935-A862FE2658FF}"/>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4003749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363D17C-6E41-3D4E-9DA7-DF7802CB86B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230E87E6-82D9-4353-ADFB-6BBC3F6823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7551101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9" name="Slide Number Placeholder 5">
            <a:extLst>
              <a:ext uri="{FF2B5EF4-FFF2-40B4-BE49-F238E27FC236}">
                <a16:creationId xmlns:a16="http://schemas.microsoft.com/office/drawing/2014/main" id="{41850F8F-F0D0-42FA-BDF3-51643D07DFE7}"/>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1F559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a:t>
            </a:fld>
            <a:endParaRPr lang="en-US"/>
          </a:p>
        </p:txBody>
      </p:sp>
    </p:spTree>
    <p:extLst>
      <p:ext uri="{BB962C8B-B14F-4D97-AF65-F5344CB8AC3E}">
        <p14:creationId xmlns:p14="http://schemas.microsoft.com/office/powerpoint/2010/main" val="3929460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141A42B-7C67-487A-9B28-4A2A5D65C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874373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7CE13-1B58-FF4F-8369-6471816992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2FA4BAC-2DA1-B641-9AD7-18759D4315BB}"/>
              </a:ext>
            </a:extLst>
          </p:cNvPr>
          <p:cNvPicPr>
            <a:picLocks noChangeAspect="1"/>
          </p:cNvPicPr>
          <p:nvPr userDrawn="1"/>
        </p:nvPicPr>
        <p:blipFill>
          <a:blip r:embed="rId3"/>
          <a:stretch>
            <a:fillRect/>
          </a:stretch>
        </p:blipFill>
        <p:spPr>
          <a:xfrm>
            <a:off x="7778026" y="5515751"/>
            <a:ext cx="4185373" cy="1295400"/>
          </a:xfrm>
          <a:prstGeom prst="rect">
            <a:avLst/>
          </a:prstGeom>
        </p:spPr>
      </p:pic>
      <p:pic>
        <p:nvPicPr>
          <p:cNvPr id="6" name="Graphic 5">
            <a:extLst>
              <a:ext uri="{FF2B5EF4-FFF2-40B4-BE49-F238E27FC236}">
                <a16:creationId xmlns:a16="http://schemas.microsoft.com/office/drawing/2014/main" id="{CB0601C4-574C-994F-A813-AC24C56766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1A8D7A7E-7B8F-4347-9EFA-404DB868A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116093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1B12668-90C0-4763-A7C0-97A97124D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567779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7CE13-1B58-FF4F-8369-6471816992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2FA4BAC-2DA1-B641-9AD7-18759D4315BB}"/>
              </a:ext>
            </a:extLst>
          </p:cNvPr>
          <p:cNvPicPr>
            <a:picLocks noChangeAspect="1"/>
          </p:cNvPicPr>
          <p:nvPr userDrawn="1"/>
        </p:nvPicPr>
        <p:blipFill>
          <a:blip r:embed="rId3"/>
          <a:stretch>
            <a:fillRect/>
          </a:stretch>
        </p:blipFill>
        <p:spPr>
          <a:xfrm>
            <a:off x="7778026" y="5515751"/>
            <a:ext cx="4185373" cy="1295400"/>
          </a:xfrm>
          <a:prstGeom prst="rect">
            <a:avLst/>
          </a:prstGeom>
        </p:spPr>
      </p:pic>
      <p:pic>
        <p:nvPicPr>
          <p:cNvPr id="6" name="Graphic 5">
            <a:extLst>
              <a:ext uri="{FF2B5EF4-FFF2-40B4-BE49-F238E27FC236}">
                <a16:creationId xmlns:a16="http://schemas.microsoft.com/office/drawing/2014/main" id="{CB0601C4-574C-994F-A813-AC24C56766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D7D4F418-E0BF-436B-9169-13D5285AA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54667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
        <p:nvSpPr>
          <p:cNvPr id="5" name="Slide Number Placeholder 5">
            <a:extLst>
              <a:ext uri="{FF2B5EF4-FFF2-40B4-BE49-F238E27FC236}">
                <a16:creationId xmlns:a16="http://schemas.microsoft.com/office/drawing/2014/main" id="{D4381105-65EF-498B-93F5-E28C11290A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340956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1311882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A9832A2-E79E-714A-85CD-32CDA63BF7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B7D13B02-8B0E-48C8-A4B0-EC52122D1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2288242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78A43FE-4867-9A4A-8E6B-E3BF00615F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C49D3B73-F118-489F-B7FF-09DD250B4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128671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F55C301-FBC6-9C45-8F4F-0D6DCD4B98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D6C6FD0C-63AA-48D2-8EE1-EA3BE3411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528122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9E64297-26F8-9249-A4D6-2EDAE80650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F9F99C0-EA32-45FC-9968-4012A4592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414735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0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A8B440F1-676D-1E43-9080-CB7CC59075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8940FAF9-B4DC-4085-8228-AC4399647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294472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A9832A2-E79E-714A-85CD-32CDA63BF7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B7D13B02-8B0E-48C8-A4B0-EC52122D1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3603149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78A43FE-4867-9A4A-8E6B-E3BF00615F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C49D3B73-F118-489F-B7FF-09DD250B4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27152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8FD2A927-C2D5-4FDC-A833-239444D4B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487190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F55C301-FBC6-9C45-8F4F-0D6DCD4B98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D6C6FD0C-63AA-48D2-8EE1-EA3BE3411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717441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9E64297-26F8-9249-A4D6-2EDAE80650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F9F99C0-EA32-45FC-9968-4012A4592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958199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A8B440F1-676D-1E43-9080-CB7CC59075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8940FAF9-B4DC-4085-8228-AC4399647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495458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7CE13-1B58-FF4F-8369-6471816992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2FA4BAC-2DA1-B641-9AD7-18759D4315BB}"/>
              </a:ext>
            </a:extLst>
          </p:cNvPr>
          <p:cNvPicPr>
            <a:picLocks noChangeAspect="1"/>
          </p:cNvPicPr>
          <p:nvPr userDrawn="1"/>
        </p:nvPicPr>
        <p:blipFill>
          <a:blip r:embed="rId3"/>
          <a:stretch>
            <a:fillRect/>
          </a:stretch>
        </p:blipFill>
        <p:spPr>
          <a:xfrm>
            <a:off x="7778026" y="5515751"/>
            <a:ext cx="4185373" cy="1295400"/>
          </a:xfrm>
          <a:prstGeom prst="rect">
            <a:avLst/>
          </a:prstGeom>
        </p:spPr>
      </p:pic>
      <p:pic>
        <p:nvPicPr>
          <p:cNvPr id="6" name="Graphic 5">
            <a:extLst>
              <a:ext uri="{FF2B5EF4-FFF2-40B4-BE49-F238E27FC236}">
                <a16:creationId xmlns:a16="http://schemas.microsoft.com/office/drawing/2014/main" id="{CB0601C4-574C-994F-A813-AC24C56766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1A8D7A7E-7B8F-4347-9EFA-404DB868A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4163485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2192367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A9832A2-E79E-714A-85CD-32CDA63BF7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B7D13B02-8B0E-48C8-A4B0-EC52122D12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360314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78A43FE-4867-9A4A-8E6B-E3BF00615F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4" name="Slide Number Placeholder 5">
            <a:extLst>
              <a:ext uri="{FF2B5EF4-FFF2-40B4-BE49-F238E27FC236}">
                <a16:creationId xmlns:a16="http://schemas.microsoft.com/office/drawing/2014/main" id="{C49D3B73-F118-489F-B7FF-09DD250B48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271528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F55C301-FBC6-9C45-8F4F-0D6DCD4B98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D6C6FD0C-63AA-48D2-8EE1-EA3BE34117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717441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9E64297-26F8-9249-A4D6-2EDAE80650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EF9F99C0-EA32-45FC-9968-4012A4592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958199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0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A8B440F1-676D-1E43-9080-CB7CC59075B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8940FAF9-B4DC-4085-8228-AC4399647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4954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F7617EFA-57FF-40E1-949A-46DDF2273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22157189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a:extLst>
              <a:ext uri="{FF2B5EF4-FFF2-40B4-BE49-F238E27FC236}">
                <a16:creationId xmlns:a16="http://schemas.microsoft.com/office/drawing/2014/main" id="{ADAD8C69-9C7D-0247-81CE-4EFD717799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100" y="5559104"/>
            <a:ext cx="1790700" cy="1013024"/>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763151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510F998-2BC2-E843-8675-4ACCB9DA49C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93990" y="5771515"/>
            <a:ext cx="3797300" cy="949960"/>
          </a:xfrm>
          <a:prstGeom prst="rect">
            <a:avLst/>
          </a:prstGeom>
        </p:spPr>
      </p:pic>
    </p:spTree>
    <p:extLst>
      <p:ext uri="{BB962C8B-B14F-4D97-AF65-F5344CB8AC3E}">
        <p14:creationId xmlns:p14="http://schemas.microsoft.com/office/powerpoint/2010/main" val="32553527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762788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858604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7477708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27E9837D-115B-7848-A562-B2C56E4E29D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8599811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09000" y="5815584"/>
            <a:ext cx="3683000" cy="859536"/>
          </a:xfrm>
          <a:prstGeom prst="rect">
            <a:avLst/>
          </a:prstGeom>
        </p:spPr>
      </p:pic>
      <p:pic>
        <p:nvPicPr>
          <p:cNvPr id="7" name="Graphic 6">
            <a:extLst>
              <a:ext uri="{FF2B5EF4-FFF2-40B4-BE49-F238E27FC236}">
                <a16:creationId xmlns:a16="http://schemas.microsoft.com/office/drawing/2014/main" id="{9F47D6F9-77F1-5D42-9073-E0715D41AE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1411671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700DBB74-47EE-0941-8CD4-4B441351D3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856680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509000" y="5815584"/>
            <a:ext cx="3683000" cy="859536"/>
          </a:xfrm>
          <a:prstGeom prst="rect">
            <a:avLst/>
          </a:prstGeom>
        </p:spPr>
      </p:pic>
      <p:pic>
        <p:nvPicPr>
          <p:cNvPr id="5" name="Graphic 4">
            <a:extLst>
              <a:ext uri="{FF2B5EF4-FFF2-40B4-BE49-F238E27FC236}">
                <a16:creationId xmlns:a16="http://schemas.microsoft.com/office/drawing/2014/main" id="{FBB149E9-FC9C-FD4F-8231-10421E335F5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82283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607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27E9837D-115B-7848-A562-B2C56E4E29D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DAAA6FF2-7CC8-4EF4-AC3E-0653033981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17266475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3CC7CA3-5AEE-0D4F-A5D7-29CB95EA350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953986" y="5789613"/>
            <a:ext cx="2044700" cy="8001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95630" y="226060"/>
            <a:ext cx="1612900" cy="889000"/>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258424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5630" y="226060"/>
            <a:ext cx="1612900" cy="889000"/>
          </a:xfrm>
          <a:prstGeom prst="rect">
            <a:avLst/>
          </a:prstGeom>
        </p:spPr>
      </p:pic>
      <p:pic>
        <p:nvPicPr>
          <p:cNvPr id="10" name="Graphic 9">
            <a:extLst>
              <a:ext uri="{FF2B5EF4-FFF2-40B4-BE49-F238E27FC236}">
                <a16:creationId xmlns:a16="http://schemas.microsoft.com/office/drawing/2014/main" id="{24FFB496-763E-954A-8870-BB216636E6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274287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A13839E-D214-6C4E-9927-1F015651CC0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02986" y="5789613"/>
            <a:ext cx="2044700" cy="800100"/>
          </a:xfrm>
          <a:prstGeom prst="rect">
            <a:avLst/>
          </a:prstGeom>
        </p:spPr>
      </p:pic>
      <p:pic>
        <p:nvPicPr>
          <p:cNvPr id="6" name="Graphic 5">
            <a:extLst>
              <a:ext uri="{FF2B5EF4-FFF2-40B4-BE49-F238E27FC236}">
                <a16:creationId xmlns:a16="http://schemas.microsoft.com/office/drawing/2014/main" id="{4040A388-F70C-9349-8994-7D173A30F0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988738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78027" y="5515751"/>
            <a:ext cx="4039324" cy="1295400"/>
          </a:xfrm>
          <a:prstGeom prst="rect">
            <a:avLst/>
          </a:prstGeom>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0037497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363D17C-6E41-3D4E-9DA7-DF7802CB86B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755110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9294603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6">
            <a:extLst>
              <a:ext uri="{FF2B5EF4-FFF2-40B4-BE49-F238E27FC236}">
                <a16:creationId xmlns:a16="http://schemas.microsoft.com/office/drawing/2014/main" id="{ADAD8C69-9C7D-0247-81CE-4EFD717799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100" y="5559104"/>
            <a:ext cx="1790700" cy="1013024"/>
          </a:xfrm>
          <a:prstGeom prst="rect">
            <a:avLst/>
          </a:prstGeom>
        </p:spPr>
      </p:pic>
      <p:sp>
        <p:nvSpPr>
          <p:cNvPr id="3" name="TextBox 2">
            <a:extLst>
              <a:ext uri="{FF2B5EF4-FFF2-40B4-BE49-F238E27FC236}">
                <a16:creationId xmlns:a16="http://schemas.microsoft.com/office/drawing/2014/main" id="{02FE80FF-03BA-3949-8BA6-FF512CDC7C3B}"/>
              </a:ext>
            </a:extLst>
          </p:cNvPr>
          <p:cNvSpPr txBox="1"/>
          <p:nvPr userDrawn="1"/>
        </p:nvSpPr>
        <p:spPr>
          <a:xfrm>
            <a:off x="165100" y="70612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84422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1A39DD-407C-A746-A681-806679DA94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6510F998-2BC2-E843-8675-4ACCB9DA49C1}"/>
              </a:ext>
            </a:extLst>
          </p:cNvPr>
          <p:cNvPicPr>
            <a:picLocks noChangeAspect="1"/>
          </p:cNvPicPr>
          <p:nvPr userDrawn="1"/>
        </p:nvPicPr>
        <p:blipFill>
          <a:blip r:embed="rId3"/>
          <a:stretch>
            <a:fillRect/>
          </a:stretch>
        </p:blipFill>
        <p:spPr>
          <a:xfrm>
            <a:off x="7793990" y="5771515"/>
            <a:ext cx="3797300" cy="949960"/>
          </a:xfrm>
          <a:prstGeom prst="rect">
            <a:avLst/>
          </a:prstGeom>
        </p:spPr>
      </p:pic>
    </p:spTree>
    <p:extLst>
      <p:ext uri="{BB962C8B-B14F-4D97-AF65-F5344CB8AC3E}">
        <p14:creationId xmlns:p14="http://schemas.microsoft.com/office/powerpoint/2010/main" val="15824432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4F3142D-FDC1-5845-A57C-322B848486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270171" y="3151414"/>
            <a:ext cx="5921829" cy="3706586"/>
          </a:xfrm>
          <a:prstGeom prst="rect">
            <a:avLst/>
          </a:prstGeom>
        </p:spPr>
      </p:pic>
      <p:pic>
        <p:nvPicPr>
          <p:cNvPr id="9" name="Graphic 8">
            <a:extLst>
              <a:ext uri="{FF2B5EF4-FFF2-40B4-BE49-F238E27FC236}">
                <a16:creationId xmlns:a16="http://schemas.microsoft.com/office/drawing/2014/main" id="{5A82E140-6EAB-FF41-AC1E-AD51C9F15AE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103769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C922D52F-2711-FE42-9B90-87A127C3F52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79880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7" name="Graphic 6">
            <a:extLst>
              <a:ext uri="{FF2B5EF4-FFF2-40B4-BE49-F238E27FC236}">
                <a16:creationId xmlns:a16="http://schemas.microsoft.com/office/drawing/2014/main" id="{9F47D6F9-77F1-5D42-9073-E0715D41AE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
        <p:nvSpPr>
          <p:cNvPr id="5" name="Slide Number Placeholder 5">
            <a:extLst>
              <a:ext uri="{FF2B5EF4-FFF2-40B4-BE49-F238E27FC236}">
                <a16:creationId xmlns:a16="http://schemas.microsoft.com/office/drawing/2014/main" id="{70CD96AA-3B40-4688-8795-4F08383A97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8391243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1757B5-0483-8E42-910C-D746FEA77F9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878AF01-0C20-164D-890F-4A7D42968F3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2949971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27E9837D-115B-7848-A562-B2C56E4E29D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209070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7" name="Graphic 6">
            <a:extLst>
              <a:ext uri="{FF2B5EF4-FFF2-40B4-BE49-F238E27FC236}">
                <a16:creationId xmlns:a16="http://schemas.microsoft.com/office/drawing/2014/main" id="{9F47D6F9-77F1-5D42-9073-E0715D41AE4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12650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700DBB74-47EE-0941-8CD4-4B441351D3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291002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5" name="Graphic 4">
            <a:extLst>
              <a:ext uri="{FF2B5EF4-FFF2-40B4-BE49-F238E27FC236}">
                <a16:creationId xmlns:a16="http://schemas.microsoft.com/office/drawing/2014/main" id="{FBB149E9-FC9C-FD4F-8231-10421E335F5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841456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FB1172D5-568E-3542-B214-66C5B7F43238}"/>
              </a:ext>
            </a:extLst>
          </p:cNvPr>
          <p:cNvPicPr>
            <a:picLocks noChangeAspect="1"/>
          </p:cNvPicPr>
          <p:nvPr userDrawn="1"/>
        </p:nvPicPr>
        <p:blipFill>
          <a:blip r:embed="rId3"/>
          <a:stretch>
            <a:fillRect/>
          </a:stretch>
        </p:blipFill>
        <p:spPr>
          <a:xfrm>
            <a:off x="595630" y="226060"/>
            <a:ext cx="1612900" cy="889000"/>
          </a:xfrm>
          <a:prstGeom prst="rect">
            <a:avLst/>
          </a:prstGeom>
        </p:spPr>
      </p:pic>
      <p:pic>
        <p:nvPicPr>
          <p:cNvPr id="11" name="Graphic 10">
            <a:extLst>
              <a:ext uri="{FF2B5EF4-FFF2-40B4-BE49-F238E27FC236}">
                <a16:creationId xmlns:a16="http://schemas.microsoft.com/office/drawing/2014/main" id="{A58EA05F-992F-3A41-83AD-A43B3895AE1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7994138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D3CC7CA3-5AEE-0D4F-A5D7-29CB95EA350F}"/>
              </a:ext>
            </a:extLst>
          </p:cNvPr>
          <p:cNvPicPr>
            <a:picLocks noChangeAspect="1"/>
          </p:cNvPicPr>
          <p:nvPr userDrawn="1"/>
        </p:nvPicPr>
        <p:blipFill>
          <a:blip r:embed="rId4"/>
          <a:stretch>
            <a:fillRect/>
          </a:stretch>
        </p:blipFill>
        <p:spPr>
          <a:xfrm>
            <a:off x="9953986" y="5789613"/>
            <a:ext cx="2044700" cy="8001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5"/>
          <a:stretch>
            <a:fillRect/>
          </a:stretch>
        </p:blipFill>
        <p:spPr>
          <a:xfrm>
            <a:off x="595630" y="226060"/>
            <a:ext cx="1612900" cy="889000"/>
          </a:xfrm>
          <a:prstGeom prst="rect">
            <a:avLst/>
          </a:prstGeom>
        </p:spPr>
      </p:pic>
      <p:pic>
        <p:nvPicPr>
          <p:cNvPr id="14" name="Graphic 13">
            <a:extLst>
              <a:ext uri="{FF2B5EF4-FFF2-40B4-BE49-F238E27FC236}">
                <a16:creationId xmlns:a16="http://schemas.microsoft.com/office/drawing/2014/main" id="{79229DEA-1524-7B47-A3AA-830900D7C25F}"/>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666054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A3836-884A-EE4F-941D-400088A38F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70171" y="3644900"/>
            <a:ext cx="5921829" cy="3213100"/>
          </a:xfrm>
          <a:prstGeom prst="rect">
            <a:avLst/>
          </a:prstGeom>
        </p:spPr>
      </p:pic>
      <p:pic>
        <p:nvPicPr>
          <p:cNvPr id="9" name="Picture 8">
            <a:extLst>
              <a:ext uri="{FF2B5EF4-FFF2-40B4-BE49-F238E27FC236}">
                <a16:creationId xmlns:a16="http://schemas.microsoft.com/office/drawing/2014/main" id="{6EDE15F9-34B3-CA4A-9F0A-F1E1B9312EA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05F9818-1EA7-554E-AAEF-7C1B900BAFC7}"/>
              </a:ext>
            </a:extLst>
          </p:cNvPr>
          <p:cNvPicPr>
            <a:picLocks noChangeAspect="1"/>
          </p:cNvPicPr>
          <p:nvPr userDrawn="1"/>
        </p:nvPicPr>
        <p:blipFill>
          <a:blip r:embed="rId4"/>
          <a:stretch>
            <a:fillRect/>
          </a:stretch>
        </p:blipFill>
        <p:spPr>
          <a:xfrm>
            <a:off x="595630" y="226060"/>
            <a:ext cx="1612900" cy="889000"/>
          </a:xfrm>
          <a:prstGeom prst="rect">
            <a:avLst/>
          </a:prstGeom>
        </p:spPr>
      </p:pic>
      <p:pic>
        <p:nvPicPr>
          <p:cNvPr id="10" name="Graphic 9">
            <a:extLst>
              <a:ext uri="{FF2B5EF4-FFF2-40B4-BE49-F238E27FC236}">
                <a16:creationId xmlns:a16="http://schemas.microsoft.com/office/drawing/2014/main" id="{24FFB496-763E-954A-8870-BB216636E65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7624450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A13839E-D214-6C4E-9927-1F015651CC02}"/>
              </a:ext>
            </a:extLst>
          </p:cNvPr>
          <p:cNvPicPr>
            <a:picLocks noChangeAspect="1"/>
          </p:cNvPicPr>
          <p:nvPr userDrawn="1"/>
        </p:nvPicPr>
        <p:blipFill>
          <a:blip r:embed="rId3"/>
          <a:stretch>
            <a:fillRect/>
          </a:stretch>
        </p:blipFill>
        <p:spPr>
          <a:xfrm>
            <a:off x="8302986" y="5789613"/>
            <a:ext cx="2044700" cy="800100"/>
          </a:xfrm>
          <a:prstGeom prst="rect">
            <a:avLst/>
          </a:prstGeom>
        </p:spPr>
      </p:pic>
      <p:pic>
        <p:nvPicPr>
          <p:cNvPr id="6" name="Graphic 5">
            <a:extLst>
              <a:ext uri="{FF2B5EF4-FFF2-40B4-BE49-F238E27FC236}">
                <a16:creationId xmlns:a16="http://schemas.microsoft.com/office/drawing/2014/main" id="{4040A388-F70C-9349-8994-7D173A30F0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521493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11" name="Graphic 10">
            <a:extLst>
              <a:ext uri="{FF2B5EF4-FFF2-40B4-BE49-F238E27FC236}">
                <a16:creationId xmlns:a16="http://schemas.microsoft.com/office/drawing/2014/main" id="{22977E67-88D4-1444-8E7D-237344636A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978985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8EA260-B38C-764B-ACE3-36A02BE4C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96D8B43A-C35E-D444-94AC-8ED58114456B}"/>
              </a:ext>
            </a:extLst>
          </p:cNvPr>
          <p:cNvPicPr>
            <a:picLocks noChangeAspect="1"/>
          </p:cNvPicPr>
          <p:nvPr userDrawn="1"/>
        </p:nvPicPr>
        <p:blipFill>
          <a:blip r:embed="rId3"/>
          <a:stretch>
            <a:fillRect/>
          </a:stretch>
        </p:blipFill>
        <p:spPr>
          <a:xfrm>
            <a:off x="8509000" y="5815584"/>
            <a:ext cx="3683000" cy="859536"/>
          </a:xfrm>
          <a:prstGeom prst="rect">
            <a:avLst/>
          </a:prstGeom>
        </p:spPr>
      </p:pic>
      <p:pic>
        <p:nvPicPr>
          <p:cNvPr id="10" name="Picture 9">
            <a:extLst>
              <a:ext uri="{FF2B5EF4-FFF2-40B4-BE49-F238E27FC236}">
                <a16:creationId xmlns:a16="http://schemas.microsoft.com/office/drawing/2014/main" id="{6ABE7883-5FDF-F942-A6D8-CAEE48ABC020}"/>
              </a:ext>
            </a:extLst>
          </p:cNvPr>
          <p:cNvPicPr>
            <a:picLocks noChangeAspect="1"/>
          </p:cNvPicPr>
          <p:nvPr userDrawn="1"/>
        </p:nvPicPr>
        <p:blipFill>
          <a:blip r:embed="rId4"/>
          <a:stretch>
            <a:fillRect/>
          </a:stretch>
        </p:blipFill>
        <p:spPr>
          <a:xfrm>
            <a:off x="0" y="527050"/>
            <a:ext cx="2171700" cy="469900"/>
          </a:xfrm>
          <a:prstGeom prst="rect">
            <a:avLst/>
          </a:prstGeom>
        </p:spPr>
      </p:pic>
      <p:pic>
        <p:nvPicPr>
          <p:cNvPr id="11" name="Graphic 10">
            <a:extLst>
              <a:ext uri="{FF2B5EF4-FFF2-40B4-BE49-F238E27FC236}">
                <a16:creationId xmlns:a16="http://schemas.microsoft.com/office/drawing/2014/main" id="{700DBB74-47EE-0941-8CD4-4B441351D3AD}"/>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6858" y="5839603"/>
            <a:ext cx="1610744" cy="911221"/>
          </a:xfrm>
          <a:prstGeom prst="rect">
            <a:avLst/>
          </a:prstGeom>
        </p:spPr>
      </p:pic>
      <p:sp>
        <p:nvSpPr>
          <p:cNvPr id="6" name="Slide Number Placeholder 5">
            <a:extLst>
              <a:ext uri="{FF2B5EF4-FFF2-40B4-BE49-F238E27FC236}">
                <a16:creationId xmlns:a16="http://schemas.microsoft.com/office/drawing/2014/main" id="{E6559C9A-E15E-46E8-93E4-275AFF4D44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1F5593"/>
                </a:solidFill>
              </a:defRPr>
            </a:lvl1pPr>
          </a:lstStyle>
          <a:p>
            <a:fld id="{7C0564C1-ED85-FC4A-AC5D-56F28EA76E8D}" type="slidenum">
              <a:rPr lang="en-US" smtClean="0"/>
              <a:pPr/>
              <a:t>‹#›</a:t>
            </a:fld>
            <a:endParaRPr lang="en-US"/>
          </a:p>
        </p:txBody>
      </p:sp>
    </p:spTree>
    <p:extLst>
      <p:ext uri="{BB962C8B-B14F-4D97-AF65-F5344CB8AC3E}">
        <p14:creationId xmlns:p14="http://schemas.microsoft.com/office/powerpoint/2010/main" val="34064616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BCC9A8-3F06-4942-982C-383426DA94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363D17C-6E41-3D4E-9DA7-DF7802CB86B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5365153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C0F897-ACE6-194B-B41C-0488CC56E0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15347A21-F2EB-A841-A8F5-568363429B20}"/>
              </a:ext>
            </a:extLst>
          </p:cNvPr>
          <p:cNvSpPr>
            <a:spLocks noGrp="1"/>
          </p:cNvSpPr>
          <p:nvPr>
            <p:ph type="sldNum" sz="quarter" idx="12"/>
          </p:nvPr>
        </p:nvSpPr>
        <p:spPr/>
        <p:txBody>
          <a:bodyPr/>
          <a:lstStyle/>
          <a:p>
            <a:fld id="{7C0564C1-ED85-FC4A-AC5D-56F28EA76E8D}" type="slidenum">
              <a:rPr lang="en-US" smtClean="0"/>
              <a:t>‹#›</a:t>
            </a:fld>
            <a:endParaRPr lang="en-US"/>
          </a:p>
        </p:txBody>
      </p:sp>
      <p:pic>
        <p:nvPicPr>
          <p:cNvPr id="6" name="Picture 5">
            <a:extLst>
              <a:ext uri="{FF2B5EF4-FFF2-40B4-BE49-F238E27FC236}">
                <a16:creationId xmlns:a16="http://schemas.microsoft.com/office/drawing/2014/main" id="{A0047133-E68C-1645-B560-6E6434553D85}"/>
              </a:ext>
            </a:extLst>
          </p:cNvPr>
          <p:cNvPicPr>
            <a:picLocks noChangeAspect="1"/>
          </p:cNvPicPr>
          <p:nvPr userDrawn="1"/>
        </p:nvPicPr>
        <p:blipFill>
          <a:blip r:embed="rId3"/>
          <a:stretch>
            <a:fillRect/>
          </a:stretch>
        </p:blipFill>
        <p:spPr>
          <a:xfrm>
            <a:off x="7778027" y="5515751"/>
            <a:ext cx="4039324" cy="1295400"/>
          </a:xfrm>
          <a:prstGeom prst="rect">
            <a:avLst/>
          </a:prstGeom>
        </p:spPr>
      </p:pic>
      <p:pic>
        <p:nvPicPr>
          <p:cNvPr id="8" name="Graphic 7">
            <a:extLst>
              <a:ext uri="{FF2B5EF4-FFF2-40B4-BE49-F238E27FC236}">
                <a16:creationId xmlns:a16="http://schemas.microsoft.com/office/drawing/2014/main" id="{7921D9FB-1F0D-694B-B8E1-00F2856A83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717440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523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67CE13-1B58-FF4F-8369-6471816992B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B2FA4BAC-2DA1-B641-9AD7-18759D4315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78026" y="5515751"/>
            <a:ext cx="4185373" cy="1295400"/>
          </a:xfrm>
          <a:prstGeom prst="rect">
            <a:avLst/>
          </a:prstGeom>
        </p:spPr>
      </p:pic>
      <p:pic>
        <p:nvPicPr>
          <p:cNvPr id="6" name="Graphic 5">
            <a:extLst>
              <a:ext uri="{FF2B5EF4-FFF2-40B4-BE49-F238E27FC236}">
                <a16:creationId xmlns:a16="http://schemas.microsoft.com/office/drawing/2014/main" id="{CB0601C4-574C-994F-A813-AC24C56766D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41634858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7524682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3D62BB5C-B72D-B040-AD8C-ACB272BBE90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637428" y="866012"/>
            <a:ext cx="2984500" cy="635000"/>
          </a:xfrm>
          <a:prstGeom prst="rect">
            <a:avLst/>
          </a:prstGeom>
        </p:spPr>
      </p:pic>
      <p:pic>
        <p:nvPicPr>
          <p:cNvPr id="6" name="Graphic 5">
            <a:extLst>
              <a:ext uri="{FF2B5EF4-FFF2-40B4-BE49-F238E27FC236}">
                <a16:creationId xmlns:a16="http://schemas.microsoft.com/office/drawing/2014/main" id="{EFDE62FB-77D0-BC43-B68F-E38AB3D4BD6C}"/>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63910" y="601114"/>
            <a:ext cx="1664181" cy="941451"/>
          </a:xfrm>
          <a:prstGeom prst="rect">
            <a:avLst/>
          </a:prstGeom>
        </p:spPr>
      </p:pic>
    </p:spTree>
    <p:extLst>
      <p:ext uri="{BB962C8B-B14F-4D97-AF65-F5344CB8AC3E}">
        <p14:creationId xmlns:p14="http://schemas.microsoft.com/office/powerpoint/2010/main" val="2192367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A9832A2-E79E-714A-85CD-32CDA63BF7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3603149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778A43FE-4867-9A4A-8E6B-E3BF00615FC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32715280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4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F55C301-FBC6-9C45-8F4F-0D6DCD4B98AE}"/>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27174419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4F5FBB-B1F5-3145-9D94-4565EF509B5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09E64297-26F8-9249-A4D6-2EDAE806505C}"/>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6858" y="5839603"/>
            <a:ext cx="1610744" cy="911221"/>
          </a:xfrm>
          <a:prstGeom prst="rect">
            <a:avLst/>
          </a:prstGeom>
        </p:spPr>
      </p:pic>
    </p:spTree>
    <p:extLst>
      <p:ext uri="{BB962C8B-B14F-4D97-AF65-F5344CB8AC3E}">
        <p14:creationId xmlns:p14="http://schemas.microsoft.com/office/powerpoint/2010/main" val="19581994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slideLayout" Target="../slideLayouts/slideLayout106.xml"/><Relationship Id="rId50" Type="http://schemas.openxmlformats.org/officeDocument/2006/relationships/slideLayout" Target="../slideLayouts/slideLayout109.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3" Type="http://schemas.openxmlformats.org/officeDocument/2006/relationships/theme" Target="../theme/theme2.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52" Type="http://schemas.openxmlformats.org/officeDocument/2006/relationships/slideLayout" Target="../slideLayouts/slideLayout111.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slideLayout" Target="../slideLayouts/slideLayout107.xml"/><Relationship Id="rId8" Type="http://schemas.openxmlformats.org/officeDocument/2006/relationships/slideLayout" Target="../slideLayouts/slideLayout67.xml"/><Relationship Id="rId51" Type="http://schemas.openxmlformats.org/officeDocument/2006/relationships/slideLayout" Target="../slideLayouts/slideLayout110.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slideLayout" Target="../slideLayouts/slideLayout105.xml"/><Relationship Id="rId20" Type="http://schemas.openxmlformats.org/officeDocument/2006/relationships/slideLayout" Target="../slideLayouts/slideLayout79.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4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013B1-B49D-A542-A4D4-11895E903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52AC2-B03D-AE40-A31A-B5F93EEFA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D3A7F-5915-1D46-9BC2-D8C087C28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89D063A-67D3-9744-9244-37EF53F9E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60C3C-E5F1-724D-8B94-DF566F8CC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64C1-ED85-FC4A-AC5D-56F28EA76E8D}" type="slidenum">
              <a:rPr lang="en-US" smtClean="0"/>
              <a:t>‹#›</a:t>
            </a:fld>
            <a:endParaRPr lang="en-US"/>
          </a:p>
        </p:txBody>
      </p:sp>
    </p:spTree>
    <p:extLst>
      <p:ext uri="{BB962C8B-B14F-4D97-AF65-F5344CB8AC3E}">
        <p14:creationId xmlns:p14="http://schemas.microsoft.com/office/powerpoint/2010/main" val="3118552995"/>
      </p:ext>
    </p:extLst>
  </p:cSld>
  <p:clrMap bg1="lt1" tx1="dk1" bg2="lt2" tx2="dk2" accent1="accent1" accent2="accent2" accent3="accent3" accent4="accent4" accent5="accent5" accent6="accent6" hlink="hlink" folHlink="folHlink"/>
  <p:sldLayoutIdLst>
    <p:sldLayoutId id="2147484276" r:id="rId1"/>
    <p:sldLayoutId id="2147484229" r:id="rId2"/>
    <p:sldLayoutId id="2147484447"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 id="2147484233" r:id="rId18"/>
    <p:sldLayoutId id="2147484235" r:id="rId19"/>
    <p:sldLayoutId id="2147484236" r:id="rId20"/>
    <p:sldLayoutId id="2147484228" r:id="rId21"/>
    <p:sldLayoutId id="2147484172" r:id="rId22"/>
    <p:sldLayoutId id="2147484174" r:id="rId23"/>
    <p:sldLayoutId id="2147484180" r:id="rId24"/>
    <p:sldLayoutId id="2147484181" r:id="rId25"/>
    <p:sldLayoutId id="2147484183" r:id="rId26"/>
    <p:sldLayoutId id="2147484185" r:id="rId27"/>
    <p:sldLayoutId id="2147484160" r:id="rId28"/>
    <p:sldLayoutId id="2147484439" r:id="rId29"/>
    <p:sldLayoutId id="2147483701" r:id="rId30"/>
    <p:sldLayoutId id="2147483708" r:id="rId31"/>
    <p:sldLayoutId id="2147484448" r:id="rId32"/>
    <p:sldLayoutId id="2147484441" r:id="rId33"/>
    <p:sldLayoutId id="2147483704" r:id="rId34"/>
    <p:sldLayoutId id="2147484443" r:id="rId35"/>
    <p:sldLayoutId id="2147483711" r:id="rId36"/>
    <p:sldLayoutId id="2147483712" r:id="rId37"/>
    <p:sldLayoutId id="2147484444"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190" r:id="rId48"/>
    <p:sldLayoutId id="2147484191" r:id="rId49"/>
    <p:sldLayoutId id="2147484192" r:id="rId50"/>
    <p:sldLayoutId id="2147484193" r:id="rId51"/>
    <p:sldLayoutId id="2147484194" r:id="rId52"/>
    <p:sldLayoutId id="2147484445" r:id="rId53"/>
    <p:sldLayoutId id="2147483707" r:id="rId54"/>
    <p:sldLayoutId id="2147483666" r:id="rId55"/>
    <p:sldLayoutId id="2147483676" r:id="rId56"/>
    <p:sldLayoutId id="2147483684" r:id="rId57"/>
    <p:sldLayoutId id="2147483692" r:id="rId58"/>
    <p:sldLayoutId id="2147483700" r:id="rId5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2013B1-B49D-A542-A4D4-11895E903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E52AC2-B03D-AE40-A31A-B5F93EEFA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D3A7F-5915-1D46-9BC2-D8C087C283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F4572-77DA-414C-98E4-624CEE4532DD}" type="datetimeFigureOut">
              <a:rPr lang="en-US" smtClean="0"/>
              <a:t>6/26/2023</a:t>
            </a:fld>
            <a:endParaRPr lang="en-US"/>
          </a:p>
        </p:txBody>
      </p:sp>
      <p:sp>
        <p:nvSpPr>
          <p:cNvPr id="5" name="Footer Placeholder 4">
            <a:extLst>
              <a:ext uri="{FF2B5EF4-FFF2-40B4-BE49-F238E27FC236}">
                <a16:creationId xmlns:a16="http://schemas.microsoft.com/office/drawing/2014/main" id="{889D063A-67D3-9744-9244-37EF53F9E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760C3C-E5F1-724D-8B94-DF566F8CC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564C1-ED85-FC4A-AC5D-56F28EA76E8D}" type="slidenum">
              <a:rPr lang="en-US" smtClean="0"/>
              <a:t>‹#›</a:t>
            </a:fld>
            <a:endParaRPr lang="en-US"/>
          </a:p>
        </p:txBody>
      </p:sp>
    </p:spTree>
    <p:extLst>
      <p:ext uri="{BB962C8B-B14F-4D97-AF65-F5344CB8AC3E}">
        <p14:creationId xmlns:p14="http://schemas.microsoft.com/office/powerpoint/2010/main" val="4220076517"/>
      </p:ext>
    </p:extLst>
  </p:cSld>
  <p:clrMap bg1="lt1" tx1="dk1" bg2="lt2" tx2="dk2" accent1="accent1" accent2="accent2" accent3="accent3" accent4="accent4" accent5="accent5" accent6="accent6" hlink="hlink" folHlink="folHlink"/>
  <p:sldLayoutIdLst>
    <p:sldLayoutId id="2147484438" r:id="rId1"/>
    <p:sldLayoutId id="2147484420" r:id="rId2"/>
    <p:sldLayoutId id="2147484421" r:id="rId3"/>
    <p:sldLayoutId id="2147484422" r:id="rId4"/>
    <p:sldLayoutId id="2147484423" r:id="rId5"/>
    <p:sldLayoutId id="2147484440" r:id="rId6"/>
    <p:sldLayoutId id="2147483702" r:id="rId7"/>
    <p:sldLayoutId id="2147483709" r:id="rId8"/>
    <p:sldLayoutId id="2147483710" r:id="rId9"/>
    <p:sldLayoutId id="2147484424" r:id="rId10"/>
    <p:sldLayoutId id="2147484425" r:id="rId11"/>
    <p:sldLayoutId id="2147484426" r:id="rId12"/>
    <p:sldLayoutId id="2147484442" r:id="rId13"/>
    <p:sldLayoutId id="2147484427" r:id="rId14"/>
    <p:sldLayoutId id="2147484428" r:id="rId15"/>
    <p:sldLayoutId id="2147484429" r:id="rId16"/>
    <p:sldLayoutId id="2147484253" r:id="rId17"/>
    <p:sldLayoutId id="2147484077" r:id="rId18"/>
    <p:sldLayoutId id="2147484254" r:id="rId19"/>
    <p:sldLayoutId id="2147484255" r:id="rId20"/>
    <p:sldLayoutId id="2147484256" r:id="rId21"/>
    <p:sldLayoutId id="2147484257" r:id="rId22"/>
    <p:sldLayoutId id="2147484258" r:id="rId23"/>
    <p:sldLayoutId id="2147484259" r:id="rId24"/>
    <p:sldLayoutId id="2147484260" r:id="rId25"/>
    <p:sldLayoutId id="2147484261" r:id="rId26"/>
    <p:sldLayoutId id="2147484262" r:id="rId27"/>
    <p:sldLayoutId id="2147484263" r:id="rId28"/>
    <p:sldLayoutId id="2147484264" r:id="rId29"/>
    <p:sldLayoutId id="2147484265" r:id="rId30"/>
    <p:sldLayoutId id="2147484266" r:id="rId31"/>
    <p:sldLayoutId id="2147484267" r:id="rId32"/>
    <p:sldLayoutId id="2147484092" r:id="rId33"/>
    <p:sldLayoutId id="2147484430" r:id="rId34"/>
    <p:sldLayoutId id="2147484446" r:id="rId35"/>
    <p:sldLayoutId id="2147484431" r:id="rId36"/>
    <p:sldLayoutId id="2147484432" r:id="rId37"/>
    <p:sldLayoutId id="2147484433" r:id="rId38"/>
    <p:sldLayoutId id="2147484434" r:id="rId39"/>
    <p:sldLayoutId id="2147484435" r:id="rId40"/>
    <p:sldLayoutId id="2147484436" r:id="rId41"/>
    <p:sldLayoutId id="2147484268" r:id="rId42"/>
    <p:sldLayoutId id="2147484269" r:id="rId43"/>
    <p:sldLayoutId id="2147484270" r:id="rId44"/>
    <p:sldLayoutId id="2147484271" r:id="rId45"/>
    <p:sldLayoutId id="2147484272" r:id="rId46"/>
    <p:sldLayoutId id="2147484273" r:id="rId47"/>
    <p:sldLayoutId id="2147484274" r:id="rId48"/>
    <p:sldLayoutId id="2147484275" r:id="rId49"/>
    <p:sldLayoutId id="2147484102" r:id="rId50"/>
    <p:sldLayoutId id="2147484103" r:id="rId51"/>
    <p:sldLayoutId id="2147484104" r:id="rId5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4.xml"/><Relationship Id="rId4" Type="http://schemas.openxmlformats.org/officeDocument/2006/relationships/hyperlink" Target="http://www.census.gov/ac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hyperlink" Target="http://www.census.gov/acs/www/guidance/which-data-tool/" TargetMode="External"/><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53.sv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9.xml"/><Relationship Id="rId4" Type="http://schemas.openxmlformats.org/officeDocument/2006/relationships/image" Target="../media/image58.sv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97_DBA73312.xml"/><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58.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image" Target="../media/image58.svg"/></Relationships>
</file>

<file path=ppt/slides/_rels/slide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sv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58.sv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46.svg"/></Relationships>
</file>

<file path=ppt/slides/_rels/slide22.xml.rels><?xml version="1.0" encoding="UTF-8" standalone="yes"?>
<Relationships xmlns="http://schemas.openxmlformats.org/package/2006/relationships"><Relationship Id="rId3" Type="http://schemas.microsoft.com/office/2018/10/relationships/comments" Target="../comments/modernComment_7B5_BCE86D9.xml"/><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image" Target="../media/image46.sv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65.png"/><Relationship Id="rId4" Type="http://schemas.openxmlformats.org/officeDocument/2006/relationships/image" Target="../media/image46.sv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50.svg"/></Relationships>
</file>

<file path=ppt/slides/_rels/slide25.xml.rels><?xml version="1.0" encoding="UTF-8" standalone="yes"?>
<Relationships xmlns="http://schemas.openxmlformats.org/package/2006/relationships"><Relationship Id="rId8" Type="http://schemas.openxmlformats.org/officeDocument/2006/relationships/hyperlink" Target="https://www.census.gov/data/academy/webinars/upcoming.html" TargetMode="External"/><Relationship Id="rId13" Type="http://schemas.openxmlformats.org/officeDocument/2006/relationships/image" Target="../media/image68.png"/><Relationship Id="rId3" Type="http://schemas.openxmlformats.org/officeDocument/2006/relationships/image" Target="../media/image52.png"/><Relationship Id="rId7" Type="http://schemas.openxmlformats.org/officeDocument/2006/relationships/hyperlink" Target="https://www.census.gov/data/academy/courses.html" TargetMode="External"/><Relationship Id="rId12"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hyperlink" Target="https://www.census.gov/data/academy/data-gems.html" TargetMode="External"/><Relationship Id="rId11" Type="http://schemas.openxmlformats.org/officeDocument/2006/relationships/image" Target="../media/image46.svg"/><Relationship Id="rId5" Type="http://schemas.openxmlformats.org/officeDocument/2006/relationships/hyperlink" Target="mailto:census.askdata@census.gov" TargetMode="External"/><Relationship Id="rId10" Type="http://schemas.openxmlformats.org/officeDocument/2006/relationships/image" Target="../media/image45.png"/><Relationship Id="rId4" Type="http://schemas.openxmlformats.org/officeDocument/2006/relationships/image" Target="../media/image53.sv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hyperlink" Target="https://questionweb.com/59212/generic_eval_3.asp?P1=08rh-2k10-jnt" TargetMode="External"/><Relationship Id="rId3" Type="http://schemas.openxmlformats.org/officeDocument/2006/relationships/image" Target="../media/image45.png"/><Relationship Id="rId7" Type="http://schemas.openxmlformats.org/officeDocument/2006/relationships/image" Target="../media/image50.sv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image" Target="../media/image49.png"/><Relationship Id="rId5" Type="http://schemas.openxmlformats.org/officeDocument/2006/relationships/image" Target="../media/image70.png"/><Relationship Id="rId4" Type="http://schemas.openxmlformats.org/officeDocument/2006/relationships/image" Target="../media/image6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69.xml"/><Relationship Id="rId5" Type="http://schemas.openxmlformats.org/officeDocument/2006/relationships/image" Target="../media/image54.png"/><Relationship Id="rId4" Type="http://schemas.openxmlformats.org/officeDocument/2006/relationships/image" Target="../media/image53.sv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85.xml"/><Relationship Id="rId4" Type="http://schemas.openxmlformats.org/officeDocument/2006/relationships/image" Target="../media/image53.sv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63.xml"/><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www.census.gov/library/video/2023/adrm/finding-2020-census-demographic-and-housing-characteristics-data-for-urban-and-rural-geographic-components.html"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DE127B5-B23D-45AA-8E4F-4BAF51423349}"/>
              </a:ext>
            </a:extLst>
          </p:cNvPr>
          <p:cNvSpPr txBox="1">
            <a:spLocks noGrp="1"/>
          </p:cNvSpPr>
          <p:nvPr>
            <p:ph type="title" idx="4294967295"/>
          </p:nvPr>
        </p:nvSpPr>
        <p:spPr>
          <a:xfrm>
            <a:off x="343974" y="1263473"/>
            <a:ext cx="5752026" cy="6039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alibri"/>
                <a:ea typeface="+mj-lt"/>
                <a:cs typeface="+mj-lt"/>
              </a:rPr>
              <a:t>Ex</a:t>
            </a:r>
            <a:r>
              <a:rPr lang="en-US" sz="3600" b="1" err="1">
                <a:solidFill>
                  <a:srgbClr val="FFFFFF"/>
                </a:solidFill>
                <a:latin typeface="Calibri"/>
                <a:ea typeface="+mj-lt"/>
                <a:cs typeface="+mj-lt"/>
              </a:rPr>
              <a:t>ploring</a:t>
            </a:r>
            <a:r>
              <a:rPr lang="en-US" sz="3600" b="1">
                <a:solidFill>
                  <a:srgbClr val="FFFFFF"/>
                </a:solidFill>
                <a:latin typeface="Calibri"/>
                <a:ea typeface="+mj-lt"/>
                <a:cs typeface="+mj-lt"/>
              </a:rPr>
              <a:t> Urban &amp; Rural Definitions &amp; Available Census Data</a:t>
            </a:r>
            <a:endParaRPr kumimoji="0" lang="en-US" sz="3000" b="0" i="0" u="none" strike="noStrike" kern="1200" cap="none" spc="0" normalizeH="0" baseline="0" noProof="0">
              <a:ln>
                <a:noFill/>
              </a:ln>
              <a:solidFill>
                <a:srgbClr val="FFFFFF"/>
              </a:solidFill>
              <a:effectLst/>
              <a:uLnTx/>
              <a:uFillTx/>
              <a:latin typeface="Calibri"/>
              <a:ea typeface="+mj-ea"/>
              <a:cs typeface="Calibri"/>
            </a:endParaRPr>
          </a:p>
        </p:txBody>
      </p:sp>
      <p:sp>
        <p:nvSpPr>
          <p:cNvPr id="15" name="Subtitle 2">
            <a:extLst>
              <a:ext uri="{FF2B5EF4-FFF2-40B4-BE49-F238E27FC236}">
                <a16:creationId xmlns:a16="http://schemas.microsoft.com/office/drawing/2014/main" id="{51F1DFA7-9A5D-4BEF-8F36-6ECBAC456CB8}"/>
              </a:ext>
            </a:extLst>
          </p:cNvPr>
          <p:cNvSpPr txBox="1">
            <a:spLocks/>
          </p:cNvSpPr>
          <p:nvPr/>
        </p:nvSpPr>
        <p:spPr>
          <a:xfrm>
            <a:off x="526160" y="2875252"/>
            <a:ext cx="6715538" cy="64197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solidFill>
                  <a:schemeClr val="bg1"/>
                </a:solidFill>
              </a:rPr>
              <a:t>June 23, 2023</a:t>
            </a:r>
          </a:p>
        </p:txBody>
      </p:sp>
      <p:sp>
        <p:nvSpPr>
          <p:cNvPr id="3" name="Subtitle 2">
            <a:extLst>
              <a:ext uri="{FF2B5EF4-FFF2-40B4-BE49-F238E27FC236}">
                <a16:creationId xmlns:a16="http://schemas.microsoft.com/office/drawing/2014/main" id="{818FF851-368F-149B-BC75-B3AE7C0F2ECE}"/>
              </a:ext>
            </a:extLst>
          </p:cNvPr>
          <p:cNvSpPr txBox="1">
            <a:spLocks/>
          </p:cNvSpPr>
          <p:nvPr/>
        </p:nvSpPr>
        <p:spPr>
          <a:xfrm>
            <a:off x="526160" y="3587808"/>
            <a:ext cx="6715538" cy="21070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000">
                <a:solidFill>
                  <a:schemeClr val="bg1"/>
                </a:solidFill>
                <a:cs typeface="Calibri"/>
              </a:rPr>
              <a:t>Kira </a:t>
            </a:r>
            <a:r>
              <a:rPr lang="en-US" sz="2000" err="1">
                <a:solidFill>
                  <a:schemeClr val="bg1"/>
                </a:solidFill>
                <a:cs typeface="Calibri"/>
              </a:rPr>
              <a:t>O’Bradovich</a:t>
            </a:r>
            <a:r>
              <a:rPr lang="en-US" sz="2000">
                <a:solidFill>
                  <a:schemeClr val="bg1"/>
                </a:solidFill>
                <a:cs typeface="Calibri"/>
              </a:rPr>
              <a:t> &amp; Ana Arredondo</a:t>
            </a:r>
          </a:p>
          <a:p>
            <a:pPr marL="0" indent="0">
              <a:spcBef>
                <a:spcPts val="0"/>
              </a:spcBef>
              <a:buNone/>
            </a:pPr>
            <a:r>
              <a:rPr lang="en-US" sz="1600" i="1">
                <a:solidFill>
                  <a:schemeClr val="bg1"/>
                </a:solidFill>
                <a:cs typeface="Calibri"/>
              </a:rPr>
              <a:t>Data Dissemination Specialists</a:t>
            </a:r>
          </a:p>
          <a:p>
            <a:pPr marL="0" indent="0">
              <a:spcBef>
                <a:spcPts val="0"/>
              </a:spcBef>
              <a:buNone/>
            </a:pPr>
            <a:r>
              <a:rPr lang="en-US" sz="1600">
                <a:solidFill>
                  <a:schemeClr val="bg1"/>
                </a:solidFill>
                <a:cs typeface="Calibri"/>
              </a:rPr>
              <a:t>U.S. Census Bureau, Data Dissemination and Training Branch</a:t>
            </a:r>
            <a:br>
              <a:rPr lang="en-US" sz="2000">
                <a:cs typeface="Calibri"/>
              </a:rPr>
            </a:br>
            <a:br>
              <a:rPr lang="en-US" sz="2000">
                <a:cs typeface="Calibri"/>
              </a:rPr>
            </a:br>
            <a:r>
              <a:rPr lang="en-US" sz="1800">
                <a:solidFill>
                  <a:schemeClr val="bg1"/>
                </a:solidFill>
                <a:cs typeface="Calibri"/>
              </a:rPr>
              <a:t>kira.p.obradovich@census.gov</a:t>
            </a:r>
            <a:endParaRPr lang="en-US" sz="1800">
              <a:cs typeface="Calibri"/>
            </a:endParaRPr>
          </a:p>
          <a:p>
            <a:pPr marL="0" indent="0">
              <a:spcBef>
                <a:spcPts val="0"/>
              </a:spcBef>
              <a:buNone/>
            </a:pPr>
            <a:r>
              <a:rPr lang="en-US" sz="1800">
                <a:solidFill>
                  <a:schemeClr val="bg1"/>
                </a:solidFill>
                <a:cs typeface="Calibri"/>
              </a:rPr>
              <a:t>ana</a:t>
            </a:r>
            <a:r>
              <a:rPr lang="en-US" sz="1800">
                <a:solidFill>
                  <a:schemeClr val="bg1"/>
                </a:solidFill>
                <a:ea typeface="+mn-lt"/>
                <a:cs typeface="+mn-lt"/>
              </a:rPr>
              <a:t>.l.arredondo@census.gov</a:t>
            </a:r>
            <a:br>
              <a:rPr lang="en-US" sz="2000">
                <a:cs typeface="Calibri"/>
              </a:rPr>
            </a:br>
            <a:endParaRPr lang="en-US" sz="2400" b="1">
              <a:solidFill>
                <a:schemeClr val="bg1"/>
              </a:solidFill>
              <a:cs typeface="Calibri"/>
            </a:endParaRPr>
          </a:p>
          <a:p>
            <a:pPr marL="0" indent="0">
              <a:buNone/>
            </a:pPr>
            <a:endParaRPr lang="en-US" sz="2400" b="1">
              <a:solidFill>
                <a:schemeClr val="bg1"/>
              </a:solidFill>
              <a:cs typeface="Calibri"/>
            </a:endParaRPr>
          </a:p>
        </p:txBody>
      </p:sp>
    </p:spTree>
    <p:extLst>
      <p:ext uri="{BB962C8B-B14F-4D97-AF65-F5344CB8AC3E}">
        <p14:creationId xmlns:p14="http://schemas.microsoft.com/office/powerpoint/2010/main" val="1467362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A picture of computer monitor with title of slide- What is the American Community Survey.">
            <a:extLst>
              <a:ext uri="{FF2B5EF4-FFF2-40B4-BE49-F238E27FC236}">
                <a16:creationId xmlns:a16="http://schemas.microsoft.com/office/drawing/2014/main" id="{83F21CD4-1FBE-924E-A1D3-5F5B786970A0}"/>
              </a:ext>
            </a:extLst>
          </p:cNvPr>
          <p:cNvPicPr>
            <a:picLocks noChangeAspect="1"/>
          </p:cNvPicPr>
          <p:nvPr/>
        </p:nvPicPr>
        <p:blipFill>
          <a:blip r:embed="rId3"/>
          <a:stretch>
            <a:fillRect/>
          </a:stretch>
        </p:blipFill>
        <p:spPr>
          <a:xfrm>
            <a:off x="496639" y="1564844"/>
            <a:ext cx="5259236" cy="4423860"/>
          </a:xfrm>
          <a:prstGeom prst="rect">
            <a:avLst/>
          </a:prstGeom>
        </p:spPr>
      </p:pic>
      <p:sp>
        <p:nvSpPr>
          <p:cNvPr id="3" name="Title 1">
            <a:extLst>
              <a:ext uri="{FF2B5EF4-FFF2-40B4-BE49-F238E27FC236}">
                <a16:creationId xmlns:a16="http://schemas.microsoft.com/office/drawing/2014/main" id="{FFC111BF-6AD0-7E4B-ABA1-E31E50844C6F}"/>
              </a:ext>
            </a:extLst>
          </p:cNvPr>
          <p:cNvSpPr txBox="1">
            <a:spLocks noGrp="1"/>
          </p:cNvSpPr>
          <p:nvPr>
            <p:ph type="title" idx="4294967295"/>
          </p:nvPr>
        </p:nvSpPr>
        <p:spPr>
          <a:xfrm>
            <a:off x="830179" y="2764507"/>
            <a:ext cx="4359275" cy="782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216093"/>
                </a:solidFill>
                <a:effectLst/>
                <a:uLnTx/>
                <a:uFillTx/>
                <a:latin typeface="Calibri" panose="020F0502020204030204" pitchFamily="34" charset="0"/>
                <a:ea typeface="+mj-ea"/>
                <a:cs typeface="Calibri" panose="020F0502020204030204" pitchFamily="34" charset="0"/>
              </a:rPr>
              <a:t>What is the American Community Survey?</a:t>
            </a:r>
          </a:p>
        </p:txBody>
      </p:sp>
      <p:sp>
        <p:nvSpPr>
          <p:cNvPr id="5" name="Rectangle 4">
            <a:extLst>
              <a:ext uri="{FF2B5EF4-FFF2-40B4-BE49-F238E27FC236}">
                <a16:creationId xmlns:a16="http://schemas.microsoft.com/office/drawing/2014/main" id="{F13C096B-5FAA-1B45-A52E-965F76F0F89B}"/>
              </a:ext>
            </a:extLst>
          </p:cNvPr>
          <p:cNvSpPr/>
          <p:nvPr/>
        </p:nvSpPr>
        <p:spPr>
          <a:xfrm>
            <a:off x="6619572" y="1835870"/>
            <a:ext cx="5259236" cy="31862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342900" indent="-342900">
              <a:spcAft>
                <a:spcPts val="1200"/>
              </a:spcAft>
              <a:buFont typeface="Arial"/>
              <a:buChar char="•"/>
              <a:defRPr/>
            </a:pPr>
            <a:r>
              <a:rPr kumimoji="0" lang="en-US" sz="2200" b="0" i="0" u="none" strike="noStrike" kern="1200" cap="none" spc="0" normalizeH="0" baseline="0" noProof="0">
                <a:ln>
                  <a:noFill/>
                </a:ln>
                <a:solidFill>
                  <a:schemeClr val="bg1"/>
                </a:solidFill>
                <a:effectLst/>
                <a:uLnTx/>
                <a:uFillTx/>
                <a:ea typeface="+mn-ea"/>
                <a:cs typeface="Calibri"/>
              </a:rPr>
              <a:t>Designed to provide communities with reliable and timely social, economic, demographic and housing data </a:t>
            </a:r>
            <a:r>
              <a:rPr kumimoji="0" lang="en-US" sz="2200" b="1" i="0" u="none" strike="noStrike" kern="1200" cap="none" spc="0" normalizeH="0" baseline="0" noProof="0">
                <a:ln>
                  <a:noFill/>
                </a:ln>
                <a:solidFill>
                  <a:schemeClr val="bg1"/>
                </a:solidFill>
                <a:effectLst/>
                <a:uLnTx/>
                <a:uFillTx/>
                <a:ea typeface="+mn-ea"/>
                <a:cs typeface="Calibri"/>
              </a:rPr>
              <a:t>every </a:t>
            </a:r>
            <a:r>
              <a:rPr lang="en-US" sz="2200" b="1">
                <a:solidFill>
                  <a:schemeClr val="bg1"/>
                </a:solidFill>
                <a:cs typeface="Calibri"/>
              </a:rPr>
              <a:t>year</a:t>
            </a:r>
            <a:endParaRPr lang="en-US" sz="2200">
              <a:solidFill>
                <a:schemeClr val="bg1"/>
              </a:solidFill>
              <a:cs typeface="Calibri"/>
            </a:endParaRPr>
          </a:p>
          <a:p>
            <a:pPr marL="342900" indent="-342900">
              <a:spcAft>
                <a:spcPts val="1200"/>
              </a:spcAft>
              <a:buFont typeface="Arial,Sans-Serif" panose="020B0604020202020204" pitchFamily="34" charset="0"/>
              <a:buChar char="•"/>
              <a:defRPr/>
            </a:pPr>
            <a:r>
              <a:rPr lang="en-US" sz="2200">
                <a:solidFill>
                  <a:schemeClr val="bg1"/>
                </a:solidFill>
                <a:ea typeface="+mn-lt"/>
                <a:cs typeface="+mn-lt"/>
              </a:rPr>
              <a:t>Conducted since the 2000s when it replaced the long-form decennial</a:t>
            </a:r>
          </a:p>
          <a:p>
            <a:pPr marL="342900" indent="-342900">
              <a:spcAft>
                <a:spcPts val="1200"/>
              </a:spcAft>
              <a:buFont typeface="Arial,Sans-Serif" panose="020B0604020202020204" pitchFamily="34" charset="0"/>
              <a:buChar char="•"/>
              <a:defRPr/>
            </a:pPr>
            <a:r>
              <a:rPr lang="en-US" sz="2200">
                <a:solidFill>
                  <a:schemeClr val="bg1"/>
                </a:solidFill>
                <a:cs typeface="Calibri"/>
              </a:rPr>
              <a:t>Surveys 3.5 million addresses</a:t>
            </a:r>
            <a:endParaRPr lang="en-US" sz="2200">
              <a:solidFill>
                <a:schemeClr val="bg1"/>
              </a:solidFill>
              <a:ea typeface="+mn-lt"/>
              <a:cs typeface="+mn-lt"/>
            </a:endParaRPr>
          </a:p>
          <a:p>
            <a:pPr marL="342900" indent="-342900" defTabSz="914400">
              <a:spcAft>
                <a:spcPts val="1200"/>
              </a:spcAft>
              <a:buFont typeface="Arial" panose="020B0604020202020204" pitchFamily="34" charset="0"/>
              <a:buChar char="•"/>
            </a:pPr>
            <a:r>
              <a:rPr kumimoji="0" lang="en-US" sz="2200" b="0" i="0" u="none" strike="noStrike" kern="1200" cap="none" spc="0" normalizeH="0" baseline="0" noProof="0">
                <a:ln>
                  <a:noFill/>
                </a:ln>
                <a:solidFill>
                  <a:srgbClr val="FFFFFF"/>
                </a:solidFill>
                <a:effectLst/>
                <a:uLnTx/>
                <a:uFillTx/>
                <a:cs typeface="Calibri"/>
              </a:rPr>
              <a:t>Covers 40+ topics, supports over 300 evidence-based Federal government uses</a:t>
            </a:r>
            <a:endParaRPr lang="en-US" sz="2200">
              <a:solidFill>
                <a:srgbClr val="FFFFFF"/>
              </a:solidFill>
              <a:cs typeface="Calibri"/>
            </a:endParaRPr>
          </a:p>
          <a:p>
            <a:pPr marL="342900" indent="-342900" defTabSz="914400">
              <a:spcAft>
                <a:spcPts val="1200"/>
              </a:spcAft>
              <a:buFont typeface="Arial" panose="020B0604020202020204" pitchFamily="34" charset="0"/>
              <a:buChar char="•"/>
            </a:pPr>
            <a:r>
              <a:rPr kumimoji="0" lang="en-US" sz="2200" b="0" i="0" u="none" strike="noStrike" kern="1200" cap="none" spc="0" normalizeH="0" baseline="0" noProof="0">
                <a:ln>
                  <a:noFill/>
                </a:ln>
                <a:solidFill>
                  <a:srgbClr val="FFFFFF"/>
                </a:solidFill>
                <a:effectLst/>
                <a:uLnTx/>
                <a:uFillTx/>
                <a:cs typeface="Calibri"/>
              </a:rPr>
              <a:t>Informs the distribution of $675 billion in federal funds</a:t>
            </a:r>
            <a:endParaRPr lang="en-US" sz="2200" b="0" i="0" u="none" strike="noStrike" kern="1200" cap="none" spc="0" normalizeH="0" baseline="0" noProof="0">
              <a:ln>
                <a:noFill/>
              </a:ln>
              <a:solidFill>
                <a:srgbClr val="FFFFFF"/>
              </a:solidFill>
              <a:effectLst/>
              <a:uLnTx/>
              <a:uFillTx/>
              <a:cs typeface="Calibri"/>
            </a:endParaRPr>
          </a:p>
          <a:p>
            <a:pPr>
              <a:spcAft>
                <a:spcPts val="1200"/>
              </a:spcAft>
            </a:pPr>
            <a:endParaRPr lang="en-US" sz="2400">
              <a:solidFill>
                <a:srgbClr val="FFFFFF"/>
              </a:solidFill>
              <a:cs typeface="Calibri" panose="020F0502020204030204" pitchFamily="34" charset="0"/>
            </a:endParaRPr>
          </a:p>
        </p:txBody>
      </p:sp>
      <p:sp>
        <p:nvSpPr>
          <p:cNvPr id="6" name="Slide Number Placeholder 1">
            <a:extLst>
              <a:ext uri="{FF2B5EF4-FFF2-40B4-BE49-F238E27FC236}">
                <a16:creationId xmlns:a16="http://schemas.microsoft.com/office/drawing/2014/main" id="{1C71076A-2B6F-4C1C-B0AE-408266BDF9BF}"/>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C0564C1-ED85-FC4A-AC5D-56F28EA76E8D}" type="slidenum">
              <a:rPr lang="en-US" sz="1200" smtClean="0">
                <a:solidFill>
                  <a:schemeClr val="bg1"/>
                </a:solidFill>
              </a:rPr>
              <a:pPr algn="r"/>
              <a:t>10</a:t>
            </a:fld>
            <a:endParaRPr lang="en-US" sz="1200">
              <a:solidFill>
                <a:schemeClr val="bg1"/>
              </a:solidFill>
            </a:endParaRPr>
          </a:p>
        </p:txBody>
      </p:sp>
      <p:sp>
        <p:nvSpPr>
          <p:cNvPr id="4" name="TextBox 3">
            <a:extLst>
              <a:ext uri="{FF2B5EF4-FFF2-40B4-BE49-F238E27FC236}">
                <a16:creationId xmlns:a16="http://schemas.microsoft.com/office/drawing/2014/main" id="{E6363962-348F-9295-80E7-2B4345334EC6}"/>
              </a:ext>
            </a:extLst>
          </p:cNvPr>
          <p:cNvSpPr txBox="1"/>
          <p:nvPr/>
        </p:nvSpPr>
        <p:spPr>
          <a:xfrm>
            <a:off x="2594833" y="6243633"/>
            <a:ext cx="1929542" cy="338554"/>
          </a:xfrm>
          <a:prstGeom prst="rect">
            <a:avLst/>
          </a:prstGeom>
          <a:noFill/>
        </p:spPr>
        <p:txBody>
          <a:bodyPr wrap="square" lIns="91440" tIns="45720" rIns="91440" bIns="45720" rtlCol="0" anchor="t">
            <a:spAutoFit/>
          </a:bodyPr>
          <a:lstStyle/>
          <a:p>
            <a:r>
              <a:rPr lang="en-US" sz="1600">
                <a:solidFill>
                  <a:srgbClr val="F1F1F1"/>
                </a:solidFill>
                <a:hlinkClick r:id="rId4"/>
              </a:rPr>
              <a:t>www.census.gov/acs</a:t>
            </a:r>
          </a:p>
        </p:txBody>
      </p:sp>
    </p:spTree>
    <p:extLst>
      <p:ext uri="{BB962C8B-B14F-4D97-AF65-F5344CB8AC3E}">
        <p14:creationId xmlns:p14="http://schemas.microsoft.com/office/powerpoint/2010/main" val="325925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6650" y="368591"/>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1">
                    <a:lumMod val="75000"/>
                  </a:schemeClr>
                </a:solidFill>
                <a:effectLst/>
                <a:uLnTx/>
                <a:uFillTx/>
                <a:latin typeface="Calibri" panose="020F0502020204030204" pitchFamily="34" charset="0"/>
                <a:ea typeface="+mj-ea"/>
                <a:cs typeface="Calibri" panose="020F0502020204030204" pitchFamily="34" charset="0"/>
              </a:rPr>
              <a:t>What information is collected?</a:t>
            </a:r>
          </a:p>
        </p:txBody>
      </p:sp>
      <p:grpSp>
        <p:nvGrpSpPr>
          <p:cNvPr id="3" name="Group 2" descr="listing of topics available">
            <a:extLst>
              <a:ext uri="{FF2B5EF4-FFF2-40B4-BE49-F238E27FC236}">
                <a16:creationId xmlns:a16="http://schemas.microsoft.com/office/drawing/2014/main" id="{7E83A3C2-60F6-41A2-88F6-E2187D4FF507}"/>
              </a:ext>
            </a:extLst>
          </p:cNvPr>
          <p:cNvGrpSpPr/>
          <p:nvPr/>
        </p:nvGrpSpPr>
        <p:grpSpPr>
          <a:xfrm>
            <a:off x="451740" y="1250577"/>
            <a:ext cx="2776923" cy="4489823"/>
            <a:chOff x="451740" y="1250577"/>
            <a:chExt cx="2776923" cy="4489823"/>
          </a:xfrm>
        </p:grpSpPr>
        <p:sp>
          <p:nvSpPr>
            <p:cNvPr id="15" name="Rectangle 14">
              <a:extLst>
                <a:ext uri="{FF2B5EF4-FFF2-40B4-BE49-F238E27FC236}">
                  <a16:creationId xmlns:a16="http://schemas.microsoft.com/office/drawing/2014/main" id="{D190480F-E942-1E4F-A3E8-24FC86A844CD}"/>
                </a:ext>
              </a:extLst>
            </p:cNvPr>
            <p:cNvSpPr/>
            <p:nvPr/>
          </p:nvSpPr>
          <p:spPr>
            <a:xfrm>
              <a:off x="451740" y="1250577"/>
              <a:ext cx="2776923" cy="4489823"/>
            </a:xfrm>
            <a:prstGeom prst="rect">
              <a:avLst/>
            </a:prstGeom>
            <a:solidFill>
              <a:srgbClr val="1F5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ousing…">
              <a:extLst>
                <a:ext uri="{FF2B5EF4-FFF2-40B4-BE49-F238E27FC236}">
                  <a16:creationId xmlns:a16="http://schemas.microsoft.com/office/drawing/2014/main" id="{A5B329CC-DE6B-C140-AD96-F97471DCD145}"/>
                </a:ext>
              </a:extLst>
            </p:cNvPr>
            <p:cNvSpPr txBox="1"/>
            <p:nvPr/>
          </p:nvSpPr>
          <p:spPr>
            <a:xfrm>
              <a:off x="688932" y="1467557"/>
              <a:ext cx="2164948" cy="366459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r>
                <a:rPr lang="en-US">
                  <a:latin typeface="Calibri"/>
                  <a:cs typeface="Calibri"/>
                </a:rPr>
                <a:t>Social (DP02)</a:t>
              </a:r>
            </a:p>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endParaRPr sz="1400">
                <a:latin typeface="Calibri" panose="020F0502020204030204" pitchFamily="34" charset="0"/>
                <a:cs typeface="Calibri" panose="020F0502020204030204" pitchFamily="34" charset="0"/>
              </a:endParaRP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Educational Attainment</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Marital Status</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Fertility</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Grandparents</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Veterans</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solidFill>
                    <a:schemeClr val="bg1"/>
                  </a:solidFill>
                  <a:latin typeface="Calibri"/>
                  <a:cs typeface="Calibri"/>
                </a:rPr>
                <a:t>Disability</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Place of Birth</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Citizenship Status</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Language</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Ancestry/Tribal</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School Enrollment</a:t>
              </a:r>
            </a:p>
            <a:p>
              <a:pPr marL="227965" indent="-227965"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a:cs typeface="Calibri"/>
                </a:rPr>
                <a:t>Degree</a:t>
              </a:r>
            </a:p>
          </p:txBody>
        </p:sp>
      </p:grpSp>
      <p:grpSp>
        <p:nvGrpSpPr>
          <p:cNvPr id="6" name="Group 5" descr="listing of topics available">
            <a:extLst>
              <a:ext uri="{FF2B5EF4-FFF2-40B4-BE49-F238E27FC236}">
                <a16:creationId xmlns:a16="http://schemas.microsoft.com/office/drawing/2014/main" id="{7132E751-8F8E-4DA8-84A3-D2DA72372B74}"/>
              </a:ext>
            </a:extLst>
          </p:cNvPr>
          <p:cNvGrpSpPr/>
          <p:nvPr/>
        </p:nvGrpSpPr>
        <p:grpSpPr>
          <a:xfrm>
            <a:off x="3307543" y="1250577"/>
            <a:ext cx="2776923" cy="4489823"/>
            <a:chOff x="3307543" y="1250577"/>
            <a:chExt cx="2776923" cy="4489823"/>
          </a:xfrm>
        </p:grpSpPr>
        <p:sp>
          <p:nvSpPr>
            <p:cNvPr id="14" name="Rectangle 13">
              <a:extLst>
                <a:ext uri="{FF2B5EF4-FFF2-40B4-BE49-F238E27FC236}">
                  <a16:creationId xmlns:a16="http://schemas.microsoft.com/office/drawing/2014/main" id="{76EDB265-EED3-6A47-83F4-E57A28F5775E}"/>
                </a:ext>
              </a:extLst>
            </p:cNvPr>
            <p:cNvSpPr/>
            <p:nvPr/>
          </p:nvSpPr>
          <p:spPr>
            <a:xfrm>
              <a:off x="3307543" y="1250577"/>
              <a:ext cx="2776923" cy="4489823"/>
            </a:xfrm>
            <a:prstGeom prst="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ousing…">
              <a:extLst>
                <a:ext uri="{FF2B5EF4-FFF2-40B4-BE49-F238E27FC236}">
                  <a16:creationId xmlns:a16="http://schemas.microsoft.com/office/drawing/2014/main" id="{D67F1884-23DA-9746-A84A-9D465A95A302}"/>
                </a:ext>
              </a:extLst>
            </p:cNvPr>
            <p:cNvSpPr txBox="1"/>
            <p:nvPr/>
          </p:nvSpPr>
          <p:spPr>
            <a:xfrm>
              <a:off x="3586885" y="1523961"/>
              <a:ext cx="2144120" cy="34193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r>
                <a:rPr lang="en-US">
                  <a:latin typeface="Calibri" panose="020F0502020204030204" pitchFamily="34" charset="0"/>
                  <a:cs typeface="Calibri" panose="020F0502020204030204" pitchFamily="34" charset="0"/>
                </a:rPr>
                <a:t>Economic (DP03)</a:t>
              </a:r>
            </a:p>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endParaRPr sz="1400">
                <a:latin typeface="Calibri" panose="020F0502020204030204" pitchFamily="34" charset="0"/>
                <a:cs typeface="Calibri" panose="020F0502020204030204" pitchFamily="34" charset="0"/>
              </a:endParaRP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Income &amp; Earnings</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Class of Worker</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Employment Status</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Occupation</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Industry</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Commute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Place of Work</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Health Insurance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Food stamps/SNAP</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endParaRPr lang="en-US" sz="1400">
                <a:latin typeface="Calibri" panose="020F0502020204030204" pitchFamily="34" charset="0"/>
                <a:cs typeface="Calibri" panose="020F0502020204030204" pitchFamily="34" charset="0"/>
              </a:endParaRP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endParaRPr sz="1400">
                <a:latin typeface="Calibri" panose="020F0502020204030204" pitchFamily="34" charset="0"/>
                <a:cs typeface="Calibri" panose="020F0502020204030204" pitchFamily="34" charset="0"/>
              </a:endParaRPr>
            </a:p>
          </p:txBody>
        </p:sp>
      </p:grpSp>
      <p:grpSp>
        <p:nvGrpSpPr>
          <p:cNvPr id="7" name="Group 6" descr="listing of topics available">
            <a:extLst>
              <a:ext uri="{FF2B5EF4-FFF2-40B4-BE49-F238E27FC236}">
                <a16:creationId xmlns:a16="http://schemas.microsoft.com/office/drawing/2014/main" id="{78F4E828-EA02-46FF-88DF-ACBACE25406B}"/>
              </a:ext>
            </a:extLst>
          </p:cNvPr>
          <p:cNvGrpSpPr/>
          <p:nvPr/>
        </p:nvGrpSpPr>
        <p:grpSpPr>
          <a:xfrm>
            <a:off x="6163346" y="1250577"/>
            <a:ext cx="2693239" cy="4489823"/>
            <a:chOff x="6163346" y="1250577"/>
            <a:chExt cx="2693239" cy="4489823"/>
          </a:xfrm>
        </p:grpSpPr>
        <p:sp>
          <p:nvSpPr>
            <p:cNvPr id="13" name="Rectangle 12">
              <a:extLst>
                <a:ext uri="{FF2B5EF4-FFF2-40B4-BE49-F238E27FC236}">
                  <a16:creationId xmlns:a16="http://schemas.microsoft.com/office/drawing/2014/main" id="{4A2D4FBA-8C63-BF42-B366-29BC157104CE}"/>
                </a:ext>
              </a:extLst>
            </p:cNvPr>
            <p:cNvSpPr/>
            <p:nvPr/>
          </p:nvSpPr>
          <p:spPr>
            <a:xfrm>
              <a:off x="6163346" y="1250577"/>
              <a:ext cx="2693239" cy="4489823"/>
            </a:xfrm>
            <a:prstGeom prst="rect">
              <a:avLst/>
            </a:prstGeom>
            <a:solidFill>
              <a:srgbClr val="980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ousing…">
              <a:extLst>
                <a:ext uri="{FF2B5EF4-FFF2-40B4-BE49-F238E27FC236}">
                  <a16:creationId xmlns:a16="http://schemas.microsoft.com/office/drawing/2014/main" id="{7091E88E-731E-F645-AB58-C6E5A179E96D}"/>
                </a:ext>
              </a:extLst>
            </p:cNvPr>
            <p:cNvSpPr txBox="1"/>
            <p:nvPr/>
          </p:nvSpPr>
          <p:spPr>
            <a:xfrm>
              <a:off x="6363808" y="1539236"/>
              <a:ext cx="2246791" cy="36132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r>
                <a:rPr lang="en-US">
                  <a:latin typeface="Calibri" panose="020F0502020204030204" pitchFamily="34" charset="0"/>
                  <a:cs typeface="Calibri" panose="020F0502020204030204" pitchFamily="34" charset="0"/>
                </a:rPr>
                <a:t>Housing (DP04)</a:t>
              </a:r>
            </a:p>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endParaRPr sz="1400">
                <a:latin typeface="Calibri" panose="020F0502020204030204" pitchFamily="34" charset="0"/>
                <a:cs typeface="Calibri" panose="020F0502020204030204" pitchFamily="34" charset="0"/>
              </a:endParaRP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Tenure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Occupancy &amp; Structure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Housing Value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Taxes &amp; Insurance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Utilities</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Mortgage/Monthly Rent</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Year Structure Built</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Year Householder moved</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Vehicles</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Monthly costs</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endParaRPr lang="en-US" sz="1400">
                <a:latin typeface="Calibri" panose="020F0502020204030204" pitchFamily="34" charset="0"/>
                <a:cs typeface="Calibri" panose="020F0502020204030204" pitchFamily="34" charset="0"/>
              </a:endParaRPr>
            </a:p>
          </p:txBody>
        </p:sp>
      </p:grpSp>
      <p:grpSp>
        <p:nvGrpSpPr>
          <p:cNvPr id="8" name="Group 7" descr="listing of topics available">
            <a:extLst>
              <a:ext uri="{FF2B5EF4-FFF2-40B4-BE49-F238E27FC236}">
                <a16:creationId xmlns:a16="http://schemas.microsoft.com/office/drawing/2014/main" id="{82957F91-B157-45D6-A536-C97EA588D867}"/>
              </a:ext>
            </a:extLst>
          </p:cNvPr>
          <p:cNvGrpSpPr/>
          <p:nvPr/>
        </p:nvGrpSpPr>
        <p:grpSpPr>
          <a:xfrm>
            <a:off x="8935465" y="1250577"/>
            <a:ext cx="2776923" cy="4489823"/>
            <a:chOff x="8935465" y="1250577"/>
            <a:chExt cx="2776923" cy="4489823"/>
          </a:xfrm>
        </p:grpSpPr>
        <p:sp>
          <p:nvSpPr>
            <p:cNvPr id="21" name="Rectangle 20">
              <a:extLst>
                <a:ext uri="{FF2B5EF4-FFF2-40B4-BE49-F238E27FC236}">
                  <a16:creationId xmlns:a16="http://schemas.microsoft.com/office/drawing/2014/main" id="{69F57355-FB3B-6142-A8C5-01CD45B0D748}"/>
                </a:ext>
              </a:extLst>
            </p:cNvPr>
            <p:cNvSpPr/>
            <p:nvPr/>
          </p:nvSpPr>
          <p:spPr>
            <a:xfrm>
              <a:off x="8935465" y="1250577"/>
              <a:ext cx="2776923" cy="4489823"/>
            </a:xfrm>
            <a:prstGeom prst="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ousing…">
              <a:extLst>
                <a:ext uri="{FF2B5EF4-FFF2-40B4-BE49-F238E27FC236}">
                  <a16:creationId xmlns:a16="http://schemas.microsoft.com/office/drawing/2014/main" id="{AAA3634E-DB35-3F43-B4D5-20D707534BE9}"/>
                </a:ext>
              </a:extLst>
            </p:cNvPr>
            <p:cNvSpPr txBox="1"/>
            <p:nvPr/>
          </p:nvSpPr>
          <p:spPr>
            <a:xfrm>
              <a:off x="9156526" y="1606471"/>
              <a:ext cx="2346541" cy="19482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r>
                <a:rPr lang="en-US">
                  <a:latin typeface="Calibri" panose="020F0502020204030204" pitchFamily="34" charset="0"/>
                  <a:cs typeface="Calibri" panose="020F0502020204030204" pitchFamily="34" charset="0"/>
                </a:rPr>
                <a:t>Demographic (DP05)</a:t>
              </a:r>
            </a:p>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endParaRPr sz="1400">
                <a:latin typeface="Calibri" panose="020F0502020204030204" pitchFamily="34" charset="0"/>
                <a:cs typeface="Calibri" panose="020F0502020204030204" pitchFamily="34" charset="0"/>
              </a:endParaRP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Total Population</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Sex &amp; Age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Race</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Hispanic Origin</a:t>
              </a:r>
            </a:p>
            <a:p>
              <a:pPr marL="228592" indent="-228592" defTabSz="711200">
                <a:lnSpc>
                  <a:spcPct val="90000"/>
                </a:lnSpc>
                <a:spcBef>
                  <a:spcPts val="400"/>
                </a:spcBef>
                <a:buSzPct val="100000"/>
                <a:buFont typeface="Arial"/>
                <a:buChar char="•"/>
                <a:defRPr sz="1000">
                  <a:solidFill>
                    <a:srgbClr val="FFFFFF"/>
                  </a:solidFill>
                  <a:latin typeface="Lucida Sans"/>
                  <a:ea typeface="Lucida Sans"/>
                  <a:cs typeface="Lucida Sans"/>
                  <a:sym typeface="Lucida Sans"/>
                </a:defRPr>
              </a:pPr>
              <a:r>
                <a:rPr lang="en-US" sz="1400">
                  <a:latin typeface="Calibri" panose="020F0502020204030204" pitchFamily="34" charset="0"/>
                  <a:cs typeface="Calibri" panose="020F0502020204030204" pitchFamily="34" charset="0"/>
                </a:rPr>
                <a:t>Citizen/Voting Age</a:t>
              </a:r>
            </a:p>
          </p:txBody>
        </p:sp>
      </p:grpSp>
      <p:sp>
        <p:nvSpPr>
          <p:cNvPr id="2" name="Slide Number Placeholder 1">
            <a:extLst>
              <a:ext uri="{FF2B5EF4-FFF2-40B4-BE49-F238E27FC236}">
                <a16:creationId xmlns:a16="http://schemas.microsoft.com/office/drawing/2014/main" id="{5B09328C-3FC5-4230-A684-EF8272F013FD}"/>
              </a:ext>
            </a:extLst>
          </p:cNvPr>
          <p:cNvSpPr>
            <a:spLocks noGrp="1"/>
          </p:cNvSpPr>
          <p:nvPr>
            <p:ph type="sldNum" sz="quarter" idx="4"/>
          </p:nvPr>
        </p:nvSpPr>
        <p:spPr/>
        <p:txBody>
          <a:bodyPr/>
          <a:lstStyle/>
          <a:p>
            <a:fld id="{7C0564C1-ED85-FC4A-AC5D-56F28EA76E8D}" type="slidenum">
              <a:rPr lang="en-US" smtClean="0"/>
              <a:pPr/>
              <a:t>11</a:t>
            </a:fld>
            <a:endParaRPr lang="en-US"/>
          </a:p>
        </p:txBody>
      </p:sp>
      <p:sp>
        <p:nvSpPr>
          <p:cNvPr id="18" name="TextBox 17">
            <a:extLst>
              <a:ext uri="{FF2B5EF4-FFF2-40B4-BE49-F238E27FC236}">
                <a16:creationId xmlns:a16="http://schemas.microsoft.com/office/drawing/2014/main" id="{7A464BF2-09F6-4036-AED2-4321E9F4DFF5}"/>
              </a:ext>
            </a:extLst>
          </p:cNvPr>
          <p:cNvSpPr txBox="1"/>
          <p:nvPr/>
        </p:nvSpPr>
        <p:spPr>
          <a:xfrm>
            <a:off x="3641483" y="6369635"/>
            <a:ext cx="4885966" cy="338554"/>
          </a:xfrm>
          <a:prstGeom prst="rect">
            <a:avLst/>
          </a:prstGeom>
          <a:noFill/>
        </p:spPr>
        <p:txBody>
          <a:bodyPr wrap="square" rtlCol="0">
            <a:spAutoFit/>
          </a:bodyPr>
          <a:lstStyle/>
          <a:p>
            <a:pPr lvl="0" algn="ctr"/>
            <a:r>
              <a:rPr lang="en-US" sz="1600">
                <a:solidFill>
                  <a:schemeClr val="accent1">
                    <a:lumMod val="75000"/>
                  </a:schemeClr>
                </a:solidFill>
                <a:latin typeface="Calibri" panose="020F0502020204030204" pitchFamily="34" charset="0"/>
                <a:hlinkClick r:id="rId5"/>
              </a:rPr>
              <a:t>www.census.gov/acs/www/guidance/which-data-tool/</a:t>
            </a:r>
            <a:endParaRPr lang="en-US" sz="160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3254955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7E3F95-3066-594A-9681-B16E90EAA55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3" name="Title 1">
            <a:extLst>
              <a:ext uri="{FF2B5EF4-FFF2-40B4-BE49-F238E27FC236}">
                <a16:creationId xmlns:a16="http://schemas.microsoft.com/office/drawing/2014/main" id="{7FD1427B-6402-404E-AB9A-338328D2BDEA}"/>
              </a:ext>
            </a:extLst>
          </p:cNvPr>
          <p:cNvSpPr txBox="1">
            <a:spLocks noGrp="1"/>
          </p:cNvSpPr>
          <p:nvPr>
            <p:ph type="title" idx="4294967295"/>
          </p:nvPr>
        </p:nvSpPr>
        <p:spPr>
          <a:xfrm>
            <a:off x="376650" y="368591"/>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accent1">
                    <a:lumMod val="75000"/>
                  </a:schemeClr>
                </a:solidFill>
                <a:effectLst/>
                <a:uLnTx/>
                <a:uFillTx/>
                <a:latin typeface="Calibri" panose="020F0502020204030204" pitchFamily="34" charset="0"/>
                <a:ea typeface="+mj-ea"/>
                <a:cs typeface="Calibri" panose="020F0502020204030204" pitchFamily="34" charset="0"/>
              </a:rPr>
              <a:t>American Community Survey Estimates</a:t>
            </a:r>
          </a:p>
        </p:txBody>
      </p:sp>
      <p:sp>
        <p:nvSpPr>
          <p:cNvPr id="6" name="Slide Number Placeholder 5">
            <a:extLst>
              <a:ext uri="{FF2B5EF4-FFF2-40B4-BE49-F238E27FC236}">
                <a16:creationId xmlns:a16="http://schemas.microsoft.com/office/drawing/2014/main" id="{7AE4888D-56F7-4AB3-85FB-436EDD546D1D}"/>
              </a:ext>
            </a:extLst>
          </p:cNvPr>
          <p:cNvSpPr>
            <a:spLocks noGrp="1"/>
          </p:cNvSpPr>
          <p:nvPr>
            <p:ph type="sldNum" sz="quarter" idx="4"/>
          </p:nvPr>
        </p:nvSpPr>
        <p:spPr/>
        <p:txBody>
          <a:bodyPr/>
          <a:lstStyle/>
          <a:p>
            <a:fld id="{7C0564C1-ED85-FC4A-AC5D-56F28EA76E8D}" type="slidenum">
              <a:rPr lang="en-US" smtClean="0"/>
              <a:pPr/>
              <a:t>12</a:t>
            </a:fld>
            <a:endParaRPr lang="en-US"/>
          </a:p>
        </p:txBody>
      </p:sp>
      <p:graphicFrame>
        <p:nvGraphicFramePr>
          <p:cNvPr id="10" name="Table 9" descr="Graphic with information on how the American Community Survey estimates are published each year. ">
            <a:extLst>
              <a:ext uri="{FF2B5EF4-FFF2-40B4-BE49-F238E27FC236}">
                <a16:creationId xmlns:a16="http://schemas.microsoft.com/office/drawing/2014/main" id="{2C62333B-5FA6-469C-8CD1-2C01EBD6A172}"/>
              </a:ext>
            </a:extLst>
          </p:cNvPr>
          <p:cNvGraphicFramePr>
            <a:graphicFrameLocks noGrp="1"/>
          </p:cNvGraphicFramePr>
          <p:nvPr>
            <p:extLst>
              <p:ext uri="{D42A27DB-BD31-4B8C-83A1-F6EECF244321}">
                <p14:modId xmlns:p14="http://schemas.microsoft.com/office/powerpoint/2010/main" val="927276191"/>
              </p:ext>
            </p:extLst>
          </p:nvPr>
        </p:nvGraphicFramePr>
        <p:xfrm>
          <a:off x="564740" y="1550835"/>
          <a:ext cx="10624190" cy="3756329"/>
        </p:xfrm>
        <a:graphic>
          <a:graphicData uri="http://schemas.openxmlformats.org/drawingml/2006/table">
            <a:tbl>
              <a:tblPr firstRow="1" firstCol="1" bandRow="1">
                <a:tableStyleId>{5C22544A-7EE6-4342-B048-85BDC9FD1C3A}</a:tableStyleId>
              </a:tblPr>
              <a:tblGrid>
                <a:gridCol w="2772516">
                  <a:extLst>
                    <a:ext uri="{9D8B030D-6E8A-4147-A177-3AD203B41FA5}">
                      <a16:colId xmlns:a16="http://schemas.microsoft.com/office/drawing/2014/main" val="1738809920"/>
                    </a:ext>
                  </a:extLst>
                </a:gridCol>
                <a:gridCol w="2398526">
                  <a:extLst>
                    <a:ext uri="{9D8B030D-6E8A-4147-A177-3AD203B41FA5}">
                      <a16:colId xmlns:a16="http://schemas.microsoft.com/office/drawing/2014/main" val="2667712740"/>
                    </a:ext>
                  </a:extLst>
                </a:gridCol>
                <a:gridCol w="2585258">
                  <a:extLst>
                    <a:ext uri="{9D8B030D-6E8A-4147-A177-3AD203B41FA5}">
                      <a16:colId xmlns:a16="http://schemas.microsoft.com/office/drawing/2014/main" val="3068800004"/>
                    </a:ext>
                  </a:extLst>
                </a:gridCol>
                <a:gridCol w="2867890">
                  <a:extLst>
                    <a:ext uri="{9D8B030D-6E8A-4147-A177-3AD203B41FA5}">
                      <a16:colId xmlns:a16="http://schemas.microsoft.com/office/drawing/2014/main" val="3144675634"/>
                    </a:ext>
                  </a:extLst>
                </a:gridCol>
              </a:tblGrid>
              <a:tr h="538363">
                <a:tc>
                  <a:txBody>
                    <a:bodyPr/>
                    <a:lstStyle/>
                    <a:p>
                      <a:pPr marL="0" marR="0">
                        <a:lnSpc>
                          <a:spcPct val="107000"/>
                        </a:lnSpc>
                        <a:spcBef>
                          <a:spcPts val="0"/>
                        </a:spcBef>
                        <a:spcAft>
                          <a:spcPts val="0"/>
                        </a:spcAft>
                      </a:pP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1-year Estimates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1-year Supplemental Estimates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effectLst/>
                        </a:rPr>
                        <a:t>5-year Estimates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7258219"/>
                  </a:ext>
                </a:extLst>
              </a:tr>
              <a:tr h="538363">
                <a:tc>
                  <a:txBody>
                    <a:bodyPr/>
                    <a:lstStyle/>
                    <a:p>
                      <a:pPr marL="0" marR="0">
                        <a:lnSpc>
                          <a:spcPct val="107000"/>
                        </a:lnSpc>
                        <a:spcBef>
                          <a:spcPts val="0"/>
                        </a:spcBef>
                        <a:spcAft>
                          <a:spcPts val="0"/>
                        </a:spcAft>
                      </a:pPr>
                      <a:r>
                        <a:rPr lang="en-US" sz="1800" b="1">
                          <a:effectLst/>
                        </a:rPr>
                        <a:t>Populations of area for which data is available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65,000+</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20,000+</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Any</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3021011"/>
                  </a:ext>
                </a:extLst>
              </a:tr>
              <a:tr h="262280">
                <a:tc>
                  <a:txBody>
                    <a:bodyPr/>
                    <a:lstStyle/>
                    <a:p>
                      <a:pPr marL="0" marR="0">
                        <a:lnSpc>
                          <a:spcPct val="107000"/>
                        </a:lnSpc>
                        <a:spcBef>
                          <a:spcPts val="0"/>
                        </a:spcBef>
                        <a:spcAft>
                          <a:spcPts val="0"/>
                        </a:spcAft>
                      </a:pPr>
                      <a:r>
                        <a:rPr lang="en-US" sz="1800" b="1">
                          <a:effectLst/>
                        </a:rPr>
                        <a:t>Sample size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Smallest</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Largest</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2755561"/>
                  </a:ext>
                </a:extLst>
              </a:tr>
              <a:tr h="262280">
                <a:tc>
                  <a:txBody>
                    <a:bodyPr/>
                    <a:lstStyle/>
                    <a:p>
                      <a:pPr marL="0" marR="0">
                        <a:lnSpc>
                          <a:spcPct val="107000"/>
                        </a:lnSpc>
                        <a:spcBef>
                          <a:spcPts val="0"/>
                        </a:spcBef>
                        <a:spcAft>
                          <a:spcPts val="0"/>
                        </a:spcAft>
                      </a:pPr>
                      <a:r>
                        <a:rPr lang="en-US" sz="1800" b="1">
                          <a:effectLst/>
                        </a:rPr>
                        <a:t>Reliability of data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Least Reliable</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Most Reliable</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135410"/>
                  </a:ext>
                </a:extLst>
              </a:tr>
              <a:tr h="303691">
                <a:tc>
                  <a:txBody>
                    <a:bodyPr/>
                    <a:lstStyle/>
                    <a:p>
                      <a:pPr marL="0" marR="0">
                        <a:lnSpc>
                          <a:spcPct val="107000"/>
                        </a:lnSpc>
                        <a:spcBef>
                          <a:spcPts val="0"/>
                        </a:spcBef>
                        <a:spcAft>
                          <a:spcPts val="0"/>
                        </a:spcAft>
                      </a:pPr>
                      <a:r>
                        <a:rPr lang="en-US" sz="1800" b="1">
                          <a:effectLst/>
                        </a:rPr>
                        <a:t>How current is the data?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Most Current</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Least Current</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916184"/>
                  </a:ext>
                </a:extLst>
              </a:tr>
              <a:tr h="262280">
                <a:tc>
                  <a:txBody>
                    <a:bodyPr/>
                    <a:lstStyle/>
                    <a:p>
                      <a:pPr marL="0" marR="0">
                        <a:lnSpc>
                          <a:spcPct val="107000"/>
                        </a:lnSpc>
                        <a:spcBef>
                          <a:spcPts val="0"/>
                        </a:spcBef>
                        <a:spcAft>
                          <a:spcPts val="0"/>
                        </a:spcAft>
                      </a:pPr>
                      <a:r>
                        <a:rPr lang="en-US" sz="1800" b="1">
                          <a:effectLst/>
                        </a:rPr>
                        <a:t>Available</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September</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October</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b="1">
                          <a:solidFill>
                            <a:schemeClr val="accent1"/>
                          </a:solidFill>
                          <a:effectLst/>
                        </a:rPr>
                        <a:t>December</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799096"/>
                  </a:ext>
                </a:extLst>
              </a:tr>
              <a:tr h="1463244">
                <a:tc>
                  <a:txBody>
                    <a:bodyPr/>
                    <a:lstStyle/>
                    <a:p>
                      <a:pPr marL="0" marR="0">
                        <a:lnSpc>
                          <a:spcPct val="107000"/>
                        </a:lnSpc>
                        <a:spcBef>
                          <a:spcPts val="0"/>
                        </a:spcBef>
                        <a:spcAft>
                          <a:spcPts val="0"/>
                        </a:spcAft>
                      </a:pPr>
                      <a:r>
                        <a:rPr lang="en-US" sz="1800" b="1">
                          <a:effectLst/>
                        </a:rPr>
                        <a:t>Best used when</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600" b="1">
                        <a:solidFill>
                          <a:schemeClr val="accent1"/>
                        </a:solidFill>
                        <a:effectLst/>
                      </a:endParaRPr>
                    </a:p>
                    <a:p>
                      <a:pPr marL="0" marR="0" algn="ctr">
                        <a:lnSpc>
                          <a:spcPct val="107000"/>
                        </a:lnSpc>
                        <a:spcBef>
                          <a:spcPts val="0"/>
                        </a:spcBef>
                        <a:spcAft>
                          <a:spcPts val="0"/>
                        </a:spcAft>
                      </a:pPr>
                      <a:r>
                        <a:rPr lang="en-US" sz="1800" b="1">
                          <a:solidFill>
                            <a:schemeClr val="accent1"/>
                          </a:solidFill>
                          <a:effectLst/>
                        </a:rPr>
                        <a:t>Analyzing Large Populations</a:t>
                      </a:r>
                      <a:endParaRPr lang="en-US"/>
                    </a:p>
                    <a:p>
                      <a:pPr marL="0" marR="0" algn="ctr">
                        <a:lnSpc>
                          <a:spcPct val="107000"/>
                        </a:lnSpc>
                        <a:spcBef>
                          <a:spcPts val="0"/>
                        </a:spcBef>
                        <a:spcAft>
                          <a:spcPts val="0"/>
                        </a:spcAft>
                      </a:pPr>
                      <a:endParaRPr lang="en-US" sz="1800" b="1">
                        <a:solidFill>
                          <a:schemeClr val="accent1"/>
                        </a:solidFill>
                        <a:effectLst/>
                      </a:endParaRPr>
                    </a:p>
                  </a:txBody>
                  <a:tcPr marL="68580" marR="68580" marT="0" marB="0"/>
                </a:tc>
                <a:tc>
                  <a:txBody>
                    <a:bodyPr/>
                    <a:lstStyle/>
                    <a:p>
                      <a:pPr marL="0" marR="0" algn="ctr">
                        <a:lnSpc>
                          <a:spcPct val="107000"/>
                        </a:lnSpc>
                        <a:spcBef>
                          <a:spcPts val="0"/>
                        </a:spcBef>
                        <a:spcAft>
                          <a:spcPts val="0"/>
                        </a:spcAft>
                      </a:pP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600" b="1">
                        <a:solidFill>
                          <a:schemeClr val="accent1"/>
                        </a:solidFill>
                        <a:effectLst/>
                      </a:endParaRPr>
                    </a:p>
                    <a:p>
                      <a:pPr marL="0" marR="0" algn="ctr">
                        <a:lnSpc>
                          <a:spcPct val="107000"/>
                        </a:lnSpc>
                        <a:spcBef>
                          <a:spcPts val="0"/>
                        </a:spcBef>
                        <a:spcAft>
                          <a:spcPts val="0"/>
                        </a:spcAft>
                      </a:pPr>
                      <a:r>
                        <a:rPr lang="en-US" sz="1800" b="1">
                          <a:solidFill>
                            <a:schemeClr val="accent1"/>
                          </a:solidFill>
                          <a:effectLst/>
                        </a:rPr>
                        <a:t>Analyzing Small Populations,</a:t>
                      </a:r>
                    </a:p>
                    <a:p>
                      <a:pPr marL="0" marR="0" algn="ctr">
                        <a:lnSpc>
                          <a:spcPct val="107000"/>
                        </a:lnSpc>
                        <a:spcBef>
                          <a:spcPts val="0"/>
                        </a:spcBef>
                        <a:spcAft>
                          <a:spcPts val="0"/>
                        </a:spcAft>
                      </a:pPr>
                      <a:r>
                        <a:rPr lang="en-US" sz="1800" b="1">
                          <a:solidFill>
                            <a:schemeClr val="accent1"/>
                          </a:solidFill>
                          <a:effectLst/>
                        </a:rPr>
                        <a:t>Examining Tracts &amp; </a:t>
                      </a:r>
                    </a:p>
                    <a:p>
                      <a:pPr marL="0" marR="0" algn="ctr">
                        <a:lnSpc>
                          <a:spcPct val="107000"/>
                        </a:lnSpc>
                        <a:spcBef>
                          <a:spcPts val="0"/>
                        </a:spcBef>
                        <a:spcAft>
                          <a:spcPts val="0"/>
                        </a:spcAft>
                      </a:pPr>
                      <a:r>
                        <a:rPr lang="en-US" sz="1800" b="1">
                          <a:solidFill>
                            <a:schemeClr val="accent1"/>
                          </a:solidFill>
                          <a:effectLst/>
                        </a:rPr>
                        <a:t>Other Smaller Geographies</a:t>
                      </a:r>
                      <a:endParaRPr lang="en-US" sz="1800" b="1">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6417439"/>
                  </a:ext>
                </a:extLst>
              </a:tr>
            </a:tbl>
          </a:graphicData>
        </a:graphic>
      </p:graphicFrame>
    </p:spTree>
    <p:extLst>
      <p:ext uri="{BB962C8B-B14F-4D97-AF65-F5344CB8AC3E}">
        <p14:creationId xmlns:p14="http://schemas.microsoft.com/office/powerpoint/2010/main" val="1745929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p:cNvSpPr>
          <p:nvPr/>
        </p:nvSpPr>
        <p:spPr>
          <a:xfrm>
            <a:off x="1921758" y="2871846"/>
            <a:ext cx="1923753" cy="495414"/>
          </a:xfrm>
          <a:prstGeom prst="rect">
            <a:avLst/>
          </a:prstGeom>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b="1">
                <a:solidFill>
                  <a:schemeClr val="bg1"/>
                </a:solidFill>
                <a:latin typeface="+mn-lt"/>
              </a:rPr>
              <a:t>3.</a:t>
            </a:r>
          </a:p>
        </p:txBody>
      </p:sp>
      <p:sp>
        <p:nvSpPr>
          <p:cNvPr id="3" name="Content Placeholder 2">
            <a:extLst>
              <a:ext uri="{FF2B5EF4-FFF2-40B4-BE49-F238E27FC236}">
                <a16:creationId xmlns:a16="http://schemas.microsoft.com/office/drawing/2014/main" id="{1AE96002-27C8-084F-A2CD-D3C33E56F071}"/>
              </a:ext>
            </a:extLst>
          </p:cNvPr>
          <p:cNvSpPr txBox="1">
            <a:spLocks noGrp="1"/>
          </p:cNvSpPr>
          <p:nvPr>
            <p:ph type="title" idx="4294967295"/>
          </p:nvPr>
        </p:nvSpPr>
        <p:spPr>
          <a:xfrm>
            <a:off x="5136204" y="2810107"/>
            <a:ext cx="6691022" cy="618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chemeClr val="bg1"/>
                </a:solidFill>
                <a:cs typeface="Calibri"/>
              </a:rPr>
              <a:t>Changing Definitions: Urban &amp; Rural Areas</a:t>
            </a:r>
            <a:endParaRPr kumimoji="0" lang="en-US" sz="3600" b="0" i="0" u="none" strike="noStrike" kern="1200" cap="none" spc="0" normalizeH="0" baseline="0" noProof="0">
              <a:ln>
                <a:noFill/>
              </a:ln>
              <a:solidFill>
                <a:schemeClr val="bg1"/>
              </a:solidFill>
              <a:effectLst/>
              <a:uLnTx/>
              <a:uFillTx/>
              <a:latin typeface="+mn-lt"/>
              <a:ea typeface="+mn-ea"/>
              <a:cs typeface="Calibri"/>
            </a:endParaRPr>
          </a:p>
        </p:txBody>
      </p:sp>
      <p:pic>
        <p:nvPicPr>
          <p:cNvPr id="6" name="Graphic 5">
            <a:extLst>
              <a:ext uri="{FF2B5EF4-FFF2-40B4-BE49-F238E27FC236}">
                <a16:creationId xmlns:a16="http://schemas.microsoft.com/office/drawing/2014/main" id="{3F920EE4-A52B-FE4C-A407-6C176578C0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31894" y="1286303"/>
            <a:ext cx="690666" cy="3666500"/>
          </a:xfrm>
          <a:prstGeom prst="rect">
            <a:avLst/>
          </a:prstGeom>
        </p:spPr>
      </p:pic>
      <p:sp>
        <p:nvSpPr>
          <p:cNvPr id="4" name="Slide Number Placeholder 3">
            <a:extLst>
              <a:ext uri="{FF2B5EF4-FFF2-40B4-BE49-F238E27FC236}">
                <a16:creationId xmlns:a16="http://schemas.microsoft.com/office/drawing/2014/main" id="{F893C10A-1617-413B-AD32-0E80FEF7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13</a:t>
            </a:fld>
            <a:endParaRPr lang="en-US"/>
          </a:p>
        </p:txBody>
      </p:sp>
    </p:spTree>
    <p:extLst>
      <p:ext uri="{BB962C8B-B14F-4D97-AF65-F5344CB8AC3E}">
        <p14:creationId xmlns:p14="http://schemas.microsoft.com/office/powerpoint/2010/main" val="2000023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73BA7-1D59-CA14-971F-2DD883993C93}"/>
              </a:ext>
            </a:extLst>
          </p:cNvPr>
          <p:cNvSpPr txBox="1"/>
          <p:nvPr/>
        </p:nvSpPr>
        <p:spPr>
          <a:xfrm>
            <a:off x="184826" y="192728"/>
            <a:ext cx="5911174" cy="830997"/>
          </a:xfrm>
          <a:prstGeom prst="rect">
            <a:avLst/>
          </a:prstGeom>
          <a:noFill/>
        </p:spPr>
        <p:txBody>
          <a:bodyPr wrap="square" rtlCol="0">
            <a:spAutoFit/>
          </a:bodyPr>
          <a:lstStyle/>
          <a:p>
            <a:r>
              <a:rPr lang="en-US" sz="2800" b="1">
                <a:solidFill>
                  <a:schemeClr val="bg1"/>
                </a:solidFill>
              </a:rPr>
              <a:t>Urban &amp; Rural Area Classification</a:t>
            </a:r>
          </a:p>
          <a:p>
            <a:r>
              <a:rPr lang="en-US" sz="2000" b="1">
                <a:solidFill>
                  <a:schemeClr val="bg1"/>
                </a:solidFill>
              </a:rPr>
              <a:t>Post 2020 Census</a:t>
            </a:r>
          </a:p>
        </p:txBody>
      </p:sp>
      <p:sp>
        <p:nvSpPr>
          <p:cNvPr id="7" name="TextBox 6">
            <a:extLst>
              <a:ext uri="{FF2B5EF4-FFF2-40B4-BE49-F238E27FC236}">
                <a16:creationId xmlns:a16="http://schemas.microsoft.com/office/drawing/2014/main" id="{7C5AED03-446C-DBB8-012A-6FDB179EE7C2}"/>
              </a:ext>
            </a:extLst>
          </p:cNvPr>
          <p:cNvSpPr txBox="1"/>
          <p:nvPr/>
        </p:nvSpPr>
        <p:spPr>
          <a:xfrm>
            <a:off x="1724836" y="1434039"/>
            <a:ext cx="9885328" cy="3416320"/>
          </a:xfrm>
          <a:prstGeom prst="rect">
            <a:avLst/>
          </a:prstGeom>
          <a:noFill/>
        </p:spPr>
        <p:txBody>
          <a:bodyPr wrap="square" lIns="91440" tIns="45720" rIns="91440" bIns="45720" anchor="t">
            <a:spAutoFit/>
          </a:bodyPr>
          <a:lstStyle/>
          <a:p>
            <a:r>
              <a:rPr lang="en-US" sz="2400" b="1">
                <a:solidFill>
                  <a:schemeClr val="bg1"/>
                </a:solidFill>
              </a:rPr>
              <a:t>Three Key Changes:</a:t>
            </a:r>
          </a:p>
          <a:p>
            <a:endParaRPr lang="en-US" sz="2400">
              <a:solidFill>
                <a:schemeClr val="bg1"/>
              </a:solidFill>
            </a:endParaRPr>
          </a:p>
          <a:p>
            <a:pPr marL="457200" indent="-457200">
              <a:buAutoNum type="arabicPeriod"/>
            </a:pPr>
            <a:r>
              <a:rPr lang="en-US" sz="2400">
                <a:solidFill>
                  <a:schemeClr val="bg1"/>
                </a:solidFill>
              </a:rPr>
              <a:t>Increase in minimum population threshold for Urban Areas</a:t>
            </a:r>
            <a:endParaRPr lang="en-US" sz="2400">
              <a:solidFill>
                <a:schemeClr val="bg1"/>
              </a:solidFill>
              <a:cs typeface="Calibri"/>
            </a:endParaRPr>
          </a:p>
          <a:p>
            <a:r>
              <a:rPr lang="en-US" sz="2400">
                <a:solidFill>
                  <a:schemeClr val="bg1"/>
                </a:solidFill>
              </a:rPr>
              <a:t>       2,500 to 5,000 and added an alternative: areas can also qualify based on  </a:t>
            </a:r>
            <a:br>
              <a:rPr lang="en-US" sz="2400"/>
            </a:br>
            <a:r>
              <a:rPr lang="en-US" sz="2400">
                <a:solidFill>
                  <a:schemeClr val="bg1"/>
                </a:solidFill>
              </a:rPr>
              <a:t>       a minimum housing unit threshold</a:t>
            </a:r>
            <a:endParaRPr lang="en-US" sz="2400">
              <a:solidFill>
                <a:schemeClr val="bg1"/>
              </a:solidFill>
              <a:cs typeface="Calibri"/>
            </a:endParaRPr>
          </a:p>
          <a:p>
            <a:endParaRPr lang="en-US" sz="2400">
              <a:solidFill>
                <a:schemeClr val="bg1"/>
              </a:solidFill>
            </a:endParaRPr>
          </a:p>
          <a:p>
            <a:r>
              <a:rPr lang="en-US" sz="2400">
                <a:solidFill>
                  <a:schemeClr val="bg1"/>
                </a:solidFill>
              </a:rPr>
              <a:t>2.   Reliance on Housing Unit Density instead of Population Density</a:t>
            </a:r>
            <a:endParaRPr lang="en-US" sz="2400">
              <a:solidFill>
                <a:schemeClr val="bg1"/>
              </a:solidFill>
              <a:cs typeface="Calibri"/>
            </a:endParaRPr>
          </a:p>
          <a:p>
            <a:pPr marL="457200" indent="-457200">
              <a:buAutoNum type="arabicPeriod"/>
            </a:pPr>
            <a:endParaRPr lang="en-US" sz="2400">
              <a:solidFill>
                <a:schemeClr val="bg1"/>
              </a:solidFill>
            </a:endParaRPr>
          </a:p>
          <a:p>
            <a:r>
              <a:rPr lang="en-US" sz="2400">
                <a:solidFill>
                  <a:schemeClr val="bg1"/>
                </a:solidFill>
              </a:rPr>
              <a:t>3.   Singular Urban Definition instead of Multiple</a:t>
            </a:r>
            <a:endParaRPr lang="en-US" sz="2400">
              <a:solidFill>
                <a:schemeClr val="bg1"/>
              </a:solidFill>
              <a:cs typeface="Calibri"/>
            </a:endParaRPr>
          </a:p>
        </p:txBody>
      </p:sp>
      <p:pic>
        <p:nvPicPr>
          <p:cNvPr id="3" name="Graphic 2">
            <a:extLst>
              <a:ext uri="{FF2B5EF4-FFF2-40B4-BE49-F238E27FC236}">
                <a16:creationId xmlns:a16="http://schemas.microsoft.com/office/drawing/2014/main" id="{9CC8894F-4563-EA3B-B024-95A0AC13D7A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4826" y="926113"/>
            <a:ext cx="996872" cy="195223"/>
          </a:xfrm>
          <a:prstGeom prst="rect">
            <a:avLst/>
          </a:prstGeom>
        </p:spPr>
      </p:pic>
    </p:spTree>
    <p:extLst>
      <p:ext uri="{BB962C8B-B14F-4D97-AF65-F5344CB8AC3E}">
        <p14:creationId xmlns:p14="http://schemas.microsoft.com/office/powerpoint/2010/main" val="308111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73BA7-1D59-CA14-971F-2DD883993C93}"/>
              </a:ext>
            </a:extLst>
          </p:cNvPr>
          <p:cNvSpPr txBox="1"/>
          <p:nvPr/>
        </p:nvSpPr>
        <p:spPr>
          <a:xfrm>
            <a:off x="160508" y="564203"/>
            <a:ext cx="5911174" cy="677108"/>
          </a:xfrm>
          <a:prstGeom prst="rect">
            <a:avLst/>
          </a:prstGeom>
          <a:noFill/>
        </p:spPr>
        <p:txBody>
          <a:bodyPr wrap="square" rtlCol="0">
            <a:spAutoFit/>
          </a:bodyPr>
          <a:lstStyle/>
          <a:p>
            <a:endParaRPr lang="en-US" sz="2000" b="1">
              <a:solidFill>
                <a:schemeClr val="accent1">
                  <a:lumMod val="75000"/>
                </a:schemeClr>
              </a:solidFill>
            </a:endParaRPr>
          </a:p>
          <a:p>
            <a:endParaRPr lang="en-US" b="1">
              <a:solidFill>
                <a:schemeClr val="accent1">
                  <a:lumMod val="75000"/>
                </a:schemeClr>
              </a:solidFill>
            </a:endParaRPr>
          </a:p>
        </p:txBody>
      </p:sp>
      <p:sp>
        <p:nvSpPr>
          <p:cNvPr id="3" name="TextBox 2">
            <a:extLst>
              <a:ext uri="{FF2B5EF4-FFF2-40B4-BE49-F238E27FC236}">
                <a16:creationId xmlns:a16="http://schemas.microsoft.com/office/drawing/2014/main" id="{1A933394-86E3-EBD5-4F7F-777C404B8342}"/>
              </a:ext>
            </a:extLst>
          </p:cNvPr>
          <p:cNvSpPr txBox="1"/>
          <p:nvPr/>
        </p:nvSpPr>
        <p:spPr>
          <a:xfrm>
            <a:off x="509082" y="2135077"/>
            <a:ext cx="5214026" cy="3416320"/>
          </a:xfrm>
          <a:prstGeom prst="rect">
            <a:avLst/>
          </a:prstGeom>
          <a:noFill/>
        </p:spPr>
        <p:txBody>
          <a:bodyPr wrap="square" rtlCol="0">
            <a:spAutoFit/>
          </a:bodyPr>
          <a:lstStyle/>
          <a:p>
            <a:pPr marL="285750" indent="-285750">
              <a:buFont typeface="Wingdings" panose="05000000000000000000" pitchFamily="2" charset="2"/>
              <a:buChar char="§"/>
            </a:pPr>
            <a:r>
              <a:rPr lang="en-US" dirty="0">
                <a:solidFill>
                  <a:schemeClr val="accent1">
                    <a:lumMod val="75000"/>
                  </a:schemeClr>
                </a:solidFill>
              </a:rPr>
              <a:t>Urban Areas must now encompass at least 5,000 people OR at least 2,000 housing units</a:t>
            </a:r>
          </a:p>
          <a:p>
            <a:pPr marL="285750" indent="-285750">
              <a:buFont typeface="Wingdings" panose="05000000000000000000" pitchFamily="2" charset="2"/>
              <a:buChar char="§"/>
            </a:pPr>
            <a:endParaRPr lang="en-US" dirty="0">
              <a:solidFill>
                <a:schemeClr val="accent1">
                  <a:lumMod val="75000"/>
                </a:schemeClr>
              </a:solidFill>
            </a:endParaRPr>
          </a:p>
          <a:p>
            <a:pPr marL="285750" indent="-285750">
              <a:buFont typeface="Wingdings" panose="05000000000000000000" pitchFamily="2" charset="2"/>
              <a:buChar char="§"/>
            </a:pPr>
            <a:r>
              <a:rPr lang="en-US" dirty="0">
                <a:solidFill>
                  <a:schemeClr val="accent1">
                    <a:lumMod val="75000"/>
                  </a:schemeClr>
                </a:solidFill>
              </a:rPr>
              <a:t>Minimum number of people is an increase from the former threshold of 2,500 people, which had been used since 1910</a:t>
            </a:r>
          </a:p>
          <a:p>
            <a:pPr marL="285750" indent="-285750">
              <a:buFont typeface="Wingdings" panose="05000000000000000000" pitchFamily="2" charset="2"/>
              <a:buChar char="§"/>
            </a:pPr>
            <a:endParaRPr lang="en-US" dirty="0">
              <a:solidFill>
                <a:schemeClr val="accent1">
                  <a:lumMod val="75000"/>
                </a:schemeClr>
              </a:solidFill>
            </a:endParaRPr>
          </a:p>
          <a:p>
            <a:pPr marL="285750" indent="-285750">
              <a:buFont typeface="Wingdings" panose="05000000000000000000" pitchFamily="2" charset="2"/>
              <a:buChar char="§"/>
            </a:pPr>
            <a:r>
              <a:rPr lang="en-US" dirty="0">
                <a:solidFill>
                  <a:schemeClr val="accent1">
                    <a:lumMod val="75000"/>
                  </a:schemeClr>
                </a:solidFill>
              </a:rPr>
              <a:t>2,000 housing units was chosen as the alternative threshold because it's consistent with the 5,000 people threshold  (2.5 is the nationwide average of people per housing unit)</a:t>
            </a:r>
          </a:p>
          <a:p>
            <a:endParaRPr lang="en-US" dirty="0">
              <a:solidFill>
                <a:schemeClr val="accent1">
                  <a:lumMod val="75000"/>
                </a:schemeClr>
              </a:solidFill>
            </a:endParaRPr>
          </a:p>
        </p:txBody>
      </p:sp>
      <p:sp>
        <p:nvSpPr>
          <p:cNvPr id="7" name="TextBox 6">
            <a:extLst>
              <a:ext uri="{FF2B5EF4-FFF2-40B4-BE49-F238E27FC236}">
                <a16:creationId xmlns:a16="http://schemas.microsoft.com/office/drawing/2014/main" id="{7C5AED03-446C-DBB8-012A-6FDB179EE7C2}"/>
              </a:ext>
            </a:extLst>
          </p:cNvPr>
          <p:cNvSpPr txBox="1"/>
          <p:nvPr/>
        </p:nvSpPr>
        <p:spPr>
          <a:xfrm>
            <a:off x="-93628" y="661480"/>
            <a:ext cx="6094378" cy="954107"/>
          </a:xfrm>
          <a:prstGeom prst="rect">
            <a:avLst/>
          </a:prstGeom>
          <a:noFill/>
        </p:spPr>
        <p:txBody>
          <a:bodyPr wrap="square">
            <a:spAutoFit/>
          </a:bodyPr>
          <a:lstStyle/>
          <a:p>
            <a:pPr algn="ctr"/>
            <a:r>
              <a:rPr lang="en-US" sz="2800" b="1">
                <a:solidFill>
                  <a:schemeClr val="accent1">
                    <a:lumMod val="75000"/>
                  </a:schemeClr>
                </a:solidFill>
              </a:rPr>
              <a:t>Minimum Population Threshold or Housing Unit Qualification</a:t>
            </a:r>
          </a:p>
        </p:txBody>
      </p:sp>
      <p:pic>
        <p:nvPicPr>
          <p:cNvPr id="4" name="Picture 3">
            <a:extLst>
              <a:ext uri="{FF2B5EF4-FFF2-40B4-BE49-F238E27FC236}">
                <a16:creationId xmlns:a16="http://schemas.microsoft.com/office/drawing/2014/main" id="{B8EAD03B-CED0-0818-4583-8EE68F038AE1}"/>
              </a:ext>
            </a:extLst>
          </p:cNvPr>
          <p:cNvPicPr>
            <a:picLocks noChangeAspect="1"/>
          </p:cNvPicPr>
          <p:nvPr/>
        </p:nvPicPr>
        <p:blipFill>
          <a:blip r:embed="rId3"/>
          <a:stretch>
            <a:fillRect/>
          </a:stretch>
        </p:blipFill>
        <p:spPr>
          <a:xfrm>
            <a:off x="6789907" y="424962"/>
            <a:ext cx="4572000" cy="2381250"/>
          </a:xfrm>
          <a:prstGeom prst="rect">
            <a:avLst/>
          </a:prstGeom>
        </p:spPr>
      </p:pic>
      <p:sp>
        <p:nvSpPr>
          <p:cNvPr id="6" name="TextBox 5">
            <a:extLst>
              <a:ext uri="{FF2B5EF4-FFF2-40B4-BE49-F238E27FC236}">
                <a16:creationId xmlns:a16="http://schemas.microsoft.com/office/drawing/2014/main" id="{5F5844B3-3896-1076-7E85-CC08493601C0}"/>
              </a:ext>
            </a:extLst>
          </p:cNvPr>
          <p:cNvSpPr txBox="1"/>
          <p:nvPr/>
        </p:nvSpPr>
        <p:spPr>
          <a:xfrm>
            <a:off x="6680471" y="3140600"/>
            <a:ext cx="5214026" cy="3416320"/>
          </a:xfrm>
          <a:prstGeom prst="rect">
            <a:avLst/>
          </a:prstGeom>
          <a:noFill/>
        </p:spPr>
        <p:txBody>
          <a:bodyPr wrap="square">
            <a:spAutoFit/>
          </a:bodyPr>
          <a:lstStyle/>
          <a:p>
            <a:r>
              <a:rPr lang="en-US">
                <a:solidFill>
                  <a:schemeClr val="bg1"/>
                </a:solidFill>
              </a:rPr>
              <a:t>This “either/or” approach has two benefits:</a:t>
            </a:r>
          </a:p>
          <a:p>
            <a:endParaRPr lang="en-US">
              <a:solidFill>
                <a:schemeClr val="bg1"/>
              </a:solidFill>
            </a:endParaRPr>
          </a:p>
          <a:p>
            <a:pPr marL="285750" indent="-285750">
              <a:buFont typeface="Wingdings" panose="05000000000000000000" pitchFamily="2" charset="2"/>
              <a:buChar char="§"/>
            </a:pPr>
            <a:r>
              <a:rPr lang="en-US">
                <a:solidFill>
                  <a:schemeClr val="bg1"/>
                </a:solidFill>
              </a:rPr>
              <a:t>Areas, such as seasonal communities or second-home communities, that are densely developed but have a lower population on Census Day (April 1) can qualify as urban based on the number of housing units.</a:t>
            </a:r>
          </a:p>
          <a:p>
            <a:pPr>
              <a:buFont typeface="Arial" panose="020B0604020202020204" pitchFamily="34" charset="0"/>
              <a:buChar char="•"/>
            </a:pPr>
            <a:endParaRPr lang="en-US">
              <a:solidFill>
                <a:schemeClr val="bg1"/>
              </a:solidFill>
            </a:endParaRPr>
          </a:p>
          <a:p>
            <a:pPr marL="285750" indent="-285750">
              <a:buFont typeface="Wingdings" panose="05000000000000000000" pitchFamily="2" charset="2"/>
              <a:buChar char="§"/>
            </a:pPr>
            <a:r>
              <a:rPr lang="en-US">
                <a:solidFill>
                  <a:schemeClr val="bg1"/>
                </a:solidFill>
              </a:rPr>
              <a:t>Areas that have higher than average people per housing unit ratios can qualify based on population.</a:t>
            </a:r>
          </a:p>
          <a:p>
            <a:endParaRPr lang="en-US" b="1">
              <a:solidFill>
                <a:schemeClr val="bg1"/>
              </a:solidFill>
            </a:endParaRPr>
          </a:p>
        </p:txBody>
      </p:sp>
    </p:spTree>
    <p:extLst>
      <p:ext uri="{BB962C8B-B14F-4D97-AF65-F5344CB8AC3E}">
        <p14:creationId xmlns:p14="http://schemas.microsoft.com/office/powerpoint/2010/main" val="30853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173BA7-1D59-CA14-971F-2DD883993C93}"/>
              </a:ext>
            </a:extLst>
          </p:cNvPr>
          <p:cNvSpPr txBox="1"/>
          <p:nvPr/>
        </p:nvSpPr>
        <p:spPr>
          <a:xfrm>
            <a:off x="6280826" y="582067"/>
            <a:ext cx="5911174" cy="5693866"/>
          </a:xfrm>
          <a:prstGeom prst="rect">
            <a:avLst/>
          </a:prstGeom>
          <a:noFill/>
        </p:spPr>
        <p:txBody>
          <a:bodyPr wrap="square" rtlCol="0">
            <a:spAutoFit/>
          </a:bodyPr>
          <a:lstStyle/>
          <a:p>
            <a:pPr algn="ctr"/>
            <a:r>
              <a:rPr lang="en-US" sz="2800" b="1">
                <a:solidFill>
                  <a:schemeClr val="accent1">
                    <a:lumMod val="75000"/>
                  </a:schemeClr>
                </a:solidFill>
              </a:rPr>
              <a:t>Housing Unit Density Instead of Population Density</a:t>
            </a:r>
          </a:p>
          <a:p>
            <a:endParaRPr lang="en-US" u="sng">
              <a:solidFill>
                <a:schemeClr val="accent1">
                  <a:lumMod val="75000"/>
                </a:schemeClr>
              </a:solidFill>
            </a:endParaRPr>
          </a:p>
          <a:p>
            <a:pPr marL="342900" indent="-342900">
              <a:buFont typeface="Wingdings" panose="05000000000000000000" pitchFamily="2" charset="2"/>
              <a:buChar char="§"/>
            </a:pPr>
            <a:r>
              <a:rPr lang="en-US">
                <a:solidFill>
                  <a:schemeClr val="accent1">
                    <a:lumMod val="75000"/>
                  </a:schemeClr>
                </a:solidFill>
              </a:rPr>
              <a:t>New urban area definition is based on housing unit density measured at the census block level – 425 units per square mile</a:t>
            </a:r>
          </a:p>
          <a:p>
            <a:endParaRPr lang="en-US">
              <a:solidFill>
                <a:schemeClr val="accent1">
                  <a:lumMod val="75000"/>
                </a:schemeClr>
              </a:solidFill>
            </a:endParaRPr>
          </a:p>
          <a:p>
            <a:pPr marL="342900" indent="-342900">
              <a:buFont typeface="Wingdings" panose="05000000000000000000" pitchFamily="2" charset="2"/>
              <a:buChar char="§"/>
            </a:pPr>
            <a:r>
              <a:rPr lang="en-US">
                <a:solidFill>
                  <a:schemeClr val="accent1">
                    <a:lumMod val="75000"/>
                  </a:schemeClr>
                </a:solidFill>
              </a:rPr>
              <a:t>Provides a more direct measure of the densely developed landscape</a:t>
            </a:r>
          </a:p>
          <a:p>
            <a:pPr marL="342900" indent="-342900">
              <a:buFont typeface="Wingdings" panose="05000000000000000000" pitchFamily="2" charset="2"/>
              <a:buChar char="§"/>
            </a:pPr>
            <a:endParaRPr lang="en-US">
              <a:solidFill>
                <a:schemeClr val="accent1">
                  <a:lumMod val="75000"/>
                </a:schemeClr>
              </a:solidFill>
            </a:endParaRPr>
          </a:p>
          <a:p>
            <a:pPr marL="342900" indent="-342900">
              <a:buFont typeface="Wingdings" panose="05000000000000000000" pitchFamily="2" charset="2"/>
              <a:buChar char="§"/>
            </a:pPr>
            <a:r>
              <a:rPr lang="en-US">
                <a:solidFill>
                  <a:schemeClr val="accent1">
                    <a:lumMod val="75000"/>
                  </a:schemeClr>
                </a:solidFill>
              </a:rPr>
              <a:t>More accurately accounts for areas with substantial concentrations of housing that are considered part of the urban landscape but have less than average people per housing unit or seasonal populations or both</a:t>
            </a:r>
          </a:p>
          <a:p>
            <a:pPr marL="342900" indent="-342900">
              <a:buFont typeface="Wingdings" panose="05000000000000000000" pitchFamily="2" charset="2"/>
              <a:buChar char="§"/>
            </a:pPr>
            <a:endParaRPr lang="en-US">
              <a:solidFill>
                <a:schemeClr val="accent1">
                  <a:lumMod val="75000"/>
                </a:schemeClr>
              </a:solidFill>
            </a:endParaRPr>
          </a:p>
          <a:p>
            <a:pPr marL="342900" indent="-342900">
              <a:buFont typeface="Wingdings" panose="05000000000000000000" pitchFamily="2" charset="2"/>
              <a:buChar char="§"/>
            </a:pPr>
            <a:r>
              <a:rPr lang="en-US">
                <a:solidFill>
                  <a:schemeClr val="accent1">
                    <a:lumMod val="75000"/>
                  </a:schemeClr>
                </a:solidFill>
              </a:rPr>
              <a:t>Provides the ability to update urban areas between censuses</a:t>
            </a:r>
          </a:p>
          <a:p>
            <a:endParaRPr lang="en-US" sz="2000" b="1">
              <a:solidFill>
                <a:schemeClr val="accent1">
                  <a:lumMod val="75000"/>
                </a:schemeClr>
              </a:solidFill>
            </a:endParaRPr>
          </a:p>
          <a:p>
            <a:endParaRPr lang="en-US" b="1">
              <a:solidFill>
                <a:schemeClr val="accent1">
                  <a:lumMod val="75000"/>
                </a:schemeClr>
              </a:solidFill>
            </a:endParaRPr>
          </a:p>
        </p:txBody>
      </p:sp>
      <p:pic>
        <p:nvPicPr>
          <p:cNvPr id="6" name="Picture 5">
            <a:extLst>
              <a:ext uri="{FF2B5EF4-FFF2-40B4-BE49-F238E27FC236}">
                <a16:creationId xmlns:a16="http://schemas.microsoft.com/office/drawing/2014/main" id="{F9C908ED-04D3-53C9-4236-69916286BC50}"/>
              </a:ext>
            </a:extLst>
          </p:cNvPr>
          <p:cNvPicPr>
            <a:picLocks noChangeAspect="1"/>
          </p:cNvPicPr>
          <p:nvPr/>
        </p:nvPicPr>
        <p:blipFill>
          <a:blip r:embed="rId3"/>
          <a:stretch>
            <a:fillRect/>
          </a:stretch>
        </p:blipFill>
        <p:spPr>
          <a:xfrm>
            <a:off x="86912" y="985838"/>
            <a:ext cx="6009088" cy="4395788"/>
          </a:xfrm>
          <a:prstGeom prst="rect">
            <a:avLst/>
          </a:prstGeom>
        </p:spPr>
      </p:pic>
    </p:spTree>
    <p:extLst>
      <p:ext uri="{BB962C8B-B14F-4D97-AF65-F5344CB8AC3E}">
        <p14:creationId xmlns:p14="http://schemas.microsoft.com/office/powerpoint/2010/main" val="109318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p:cNvSpPr>
          <p:nvPr/>
        </p:nvSpPr>
        <p:spPr>
          <a:xfrm>
            <a:off x="2518327" y="3150570"/>
            <a:ext cx="1938130" cy="941111"/>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b="1">
                <a:solidFill>
                  <a:schemeClr val="bg1"/>
                </a:solidFill>
                <a:latin typeface="+mn-lt"/>
              </a:rPr>
              <a:t>4.</a:t>
            </a:r>
          </a:p>
        </p:txBody>
      </p:sp>
      <p:sp>
        <p:nvSpPr>
          <p:cNvPr id="3" name="Content Placeholder 2">
            <a:extLst>
              <a:ext uri="{FF2B5EF4-FFF2-40B4-BE49-F238E27FC236}">
                <a16:creationId xmlns:a16="http://schemas.microsoft.com/office/drawing/2014/main" id="{1AE96002-27C8-084F-A2CD-D3C33E56F071}"/>
              </a:ext>
            </a:extLst>
          </p:cNvPr>
          <p:cNvSpPr txBox="1">
            <a:spLocks noGrp="1"/>
          </p:cNvSpPr>
          <p:nvPr>
            <p:ph type="title" idx="4294967295"/>
          </p:nvPr>
        </p:nvSpPr>
        <p:spPr>
          <a:xfrm>
            <a:off x="5134392" y="2679544"/>
            <a:ext cx="6697662" cy="618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600">
                <a:solidFill>
                  <a:schemeClr val="bg1"/>
                </a:solidFill>
                <a:cs typeface="Calibri"/>
              </a:rPr>
              <a:t>Exploring Census Data</a:t>
            </a:r>
            <a:br>
              <a:rPr lang="en-US" sz="3600">
                <a:solidFill>
                  <a:schemeClr val="bg1"/>
                </a:solidFill>
                <a:cs typeface="Calibri"/>
              </a:rPr>
            </a:br>
            <a:r>
              <a:rPr lang="en-US" sz="3600">
                <a:solidFill>
                  <a:schemeClr val="bg1"/>
                </a:solidFill>
                <a:cs typeface="Calibri"/>
              </a:rPr>
              <a:t>ACS Narrative Profiles</a:t>
            </a:r>
            <a:br>
              <a:rPr lang="en-US" sz="3600">
                <a:cs typeface="Calibri"/>
              </a:rPr>
            </a:br>
            <a:r>
              <a:rPr lang="en-US" sz="3600">
                <a:solidFill>
                  <a:schemeClr val="bg1"/>
                </a:solidFill>
                <a:cs typeface="Calibri"/>
              </a:rPr>
              <a:t>d</a:t>
            </a:r>
            <a:r>
              <a:rPr kumimoji="0" lang="en-US" sz="3600" b="0" i="0" u="none" strike="noStrike" kern="1200" cap="none" spc="0" normalizeH="0" baseline="0" noProof="0">
                <a:ln>
                  <a:noFill/>
                </a:ln>
                <a:solidFill>
                  <a:schemeClr val="bg1"/>
                </a:solidFill>
                <a:effectLst/>
                <a:uLnTx/>
                <a:uFillTx/>
                <a:latin typeface="+mn-lt"/>
                <a:ea typeface="+mn-ea"/>
                <a:cs typeface="Calibri"/>
              </a:rPr>
              <a:t>ata.census.gov </a:t>
            </a:r>
            <a:endParaRPr lang="en-US">
              <a:solidFill>
                <a:schemeClr val="bg1"/>
              </a:solidFill>
            </a:endParaRPr>
          </a:p>
        </p:txBody>
      </p:sp>
      <p:pic>
        <p:nvPicPr>
          <p:cNvPr id="6" name="Graphic 5">
            <a:extLst>
              <a:ext uri="{FF2B5EF4-FFF2-40B4-BE49-F238E27FC236}">
                <a16:creationId xmlns:a16="http://schemas.microsoft.com/office/drawing/2014/main" id="{3F920EE4-A52B-FE4C-A407-6C176578C01B}"/>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438898" y="1695178"/>
            <a:ext cx="690666" cy="3666500"/>
          </a:xfrm>
          <a:prstGeom prst="rect">
            <a:avLst/>
          </a:prstGeom>
        </p:spPr>
      </p:pic>
      <p:sp>
        <p:nvSpPr>
          <p:cNvPr id="4" name="Slide Number Placeholder 3">
            <a:extLst>
              <a:ext uri="{FF2B5EF4-FFF2-40B4-BE49-F238E27FC236}">
                <a16:creationId xmlns:a16="http://schemas.microsoft.com/office/drawing/2014/main" id="{F893C10A-1617-413B-AD32-0E80FEF76F03}"/>
              </a:ext>
            </a:extLst>
          </p:cNvPr>
          <p:cNvSpPr>
            <a:spLocks noGrp="1"/>
          </p:cNvSpPr>
          <p:nvPr>
            <p:ph type="sldNum" sz="quarter" idx="4"/>
          </p:nvPr>
        </p:nvSpPr>
        <p:spPr/>
        <p:txBody>
          <a:bodyPr/>
          <a:lstStyle/>
          <a:p>
            <a:fld id="{7C0564C1-ED85-FC4A-AC5D-56F28EA76E8D}" type="slidenum">
              <a:rPr lang="en-US" dirty="0" smtClean="0"/>
              <a:pPr/>
              <a:t>17</a:t>
            </a:fld>
            <a:endParaRPr lang="en-US"/>
          </a:p>
        </p:txBody>
      </p:sp>
    </p:spTree>
    <p:extLst>
      <p:ext uri="{BB962C8B-B14F-4D97-AF65-F5344CB8AC3E}">
        <p14:creationId xmlns:p14="http://schemas.microsoft.com/office/powerpoint/2010/main" val="3685167890"/>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9379" y="0"/>
            <a:ext cx="5546725" cy="2098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a:solidFill>
                  <a:srgbClr val="FFFFFF"/>
                </a:solidFill>
                <a:latin typeface="Calibri"/>
                <a:cs typeface="Calibri"/>
              </a:rPr>
              <a:t>Data Tool: Narrative Profiles</a:t>
            </a:r>
            <a:br>
              <a:rPr lang="en-US" sz="1800" b="1">
                <a:solidFill>
                  <a:srgbClr val="FFFFFF"/>
                </a:solidFill>
                <a:latin typeface="Calibri"/>
                <a:cs typeface="Calibri"/>
              </a:rPr>
            </a:br>
            <a:br>
              <a:rPr lang="en-US" sz="1800" b="1">
                <a:solidFill>
                  <a:srgbClr val="FFFFFF"/>
                </a:solidFill>
                <a:latin typeface="Calibri"/>
                <a:cs typeface="Calibri"/>
              </a:rPr>
            </a:br>
            <a:br>
              <a:rPr lang="en-US" sz="1800" b="1">
                <a:solidFill>
                  <a:srgbClr val="FFFFFF"/>
                </a:solidFill>
                <a:latin typeface="Calibri"/>
                <a:cs typeface="Calibri"/>
              </a:rPr>
            </a:br>
            <a:endParaRPr kumimoji="0" lang="en-US" sz="1800" b="1" i="0" u="none" strike="noStrike" kern="1200" cap="none" spc="0" normalizeH="0" baseline="0" noProof="0">
              <a:ln>
                <a:noFill/>
              </a:ln>
              <a:solidFill>
                <a:srgbClr val="FFFFFF"/>
              </a:solidFill>
              <a:effectLst/>
              <a:uLnTx/>
              <a:uFillTx/>
              <a:latin typeface="Calibri"/>
              <a:ea typeface="+mj-ea"/>
              <a:cs typeface="Calibri"/>
            </a:endParaRPr>
          </a:p>
        </p:txBody>
      </p:sp>
      <p:pic>
        <p:nvPicPr>
          <p:cNvPr id="8" name="Picture 7">
            <a:extLst>
              <a:ext uri="{FF2B5EF4-FFF2-40B4-BE49-F238E27FC236}">
                <a16:creationId xmlns:a16="http://schemas.microsoft.com/office/drawing/2014/main" id="{3255097E-6CCB-9979-60C6-0A34B0CF428B}"/>
              </a:ext>
            </a:extLst>
          </p:cNvPr>
          <p:cNvPicPr>
            <a:picLocks noChangeAspect="1"/>
          </p:cNvPicPr>
          <p:nvPr/>
        </p:nvPicPr>
        <p:blipFill>
          <a:blip r:embed="rId3"/>
          <a:stretch>
            <a:fillRect/>
          </a:stretch>
        </p:blipFill>
        <p:spPr>
          <a:xfrm>
            <a:off x="7376595" y="314908"/>
            <a:ext cx="3330999" cy="6060325"/>
          </a:xfrm>
          <a:prstGeom prst="rect">
            <a:avLst/>
          </a:prstGeom>
        </p:spPr>
      </p:pic>
      <p:sp>
        <p:nvSpPr>
          <p:cNvPr id="13" name="TextBox 12">
            <a:extLst>
              <a:ext uri="{FF2B5EF4-FFF2-40B4-BE49-F238E27FC236}">
                <a16:creationId xmlns:a16="http://schemas.microsoft.com/office/drawing/2014/main" id="{37CBBC43-AAA3-0454-C883-920B5723101D}"/>
              </a:ext>
            </a:extLst>
          </p:cNvPr>
          <p:cNvSpPr txBox="1"/>
          <p:nvPr/>
        </p:nvSpPr>
        <p:spPr>
          <a:xfrm>
            <a:off x="379379" y="1239738"/>
            <a:ext cx="5476673" cy="4678204"/>
          </a:xfrm>
          <a:prstGeom prst="rect">
            <a:avLst/>
          </a:prstGeom>
          <a:noFill/>
        </p:spPr>
        <p:txBody>
          <a:bodyPr wrap="square" rtlCol="0">
            <a:spAutoFit/>
          </a:bodyPr>
          <a:lstStyle/>
          <a:p>
            <a:br>
              <a:rPr lang="en-US" sz="2000">
                <a:solidFill>
                  <a:srgbClr val="FFFFFF"/>
                </a:solidFill>
                <a:latin typeface="Calibri"/>
                <a:cs typeface="Calibri"/>
              </a:rPr>
            </a:br>
            <a:r>
              <a:rPr lang="en-US" sz="2000">
                <a:solidFill>
                  <a:srgbClr val="FFFFFF"/>
                </a:solidFill>
                <a:latin typeface="Calibri"/>
                <a:cs typeface="Calibri"/>
              </a:rPr>
              <a:t>-Easy-to-Use tool comprised of data from our 5-year American Community Survey Estimates</a:t>
            </a:r>
          </a:p>
          <a:p>
            <a:endParaRPr lang="en-US" sz="2000">
              <a:solidFill>
                <a:srgbClr val="FFFFFF"/>
              </a:solidFill>
              <a:latin typeface="Calibri"/>
              <a:cs typeface="Calibri"/>
            </a:endParaRPr>
          </a:p>
          <a:p>
            <a:r>
              <a:rPr lang="en-US" sz="2000">
                <a:solidFill>
                  <a:srgbClr val="FFFFFF"/>
                </a:solidFill>
                <a:latin typeface="Calibri"/>
                <a:cs typeface="Calibri"/>
              </a:rPr>
              <a:t>-Generates ready-made charts, graphs, &amp; infographics  to share with your customers and communities.</a:t>
            </a:r>
            <a:br>
              <a:rPr lang="en-US" sz="2000">
                <a:solidFill>
                  <a:srgbClr val="FFFFFF"/>
                </a:solidFill>
                <a:latin typeface="Calibri"/>
                <a:cs typeface="Calibri"/>
              </a:rPr>
            </a:br>
            <a:br>
              <a:rPr lang="en-US" sz="2000">
                <a:solidFill>
                  <a:srgbClr val="FFFFFF"/>
                </a:solidFill>
                <a:latin typeface="Calibri"/>
                <a:cs typeface="Calibri"/>
              </a:rPr>
            </a:br>
            <a:r>
              <a:rPr lang="en-US" sz="2000">
                <a:solidFill>
                  <a:srgbClr val="FFFFFF"/>
                </a:solidFill>
                <a:latin typeface="Calibri"/>
                <a:cs typeface="Calibri"/>
              </a:rPr>
              <a:t>-Covers 18 different topic areas for 9 levels of geographies including an easy address look-up tool to create highlights for your specific area </a:t>
            </a:r>
          </a:p>
          <a:p>
            <a:endParaRPr lang="en-US" sz="1800">
              <a:solidFill>
                <a:srgbClr val="FFFFFF"/>
              </a:solidFill>
              <a:latin typeface="Calibri"/>
              <a:cs typeface="Calibri"/>
            </a:endParaRPr>
          </a:p>
          <a:p>
            <a:endParaRPr lang="en-US" sz="1800">
              <a:solidFill>
                <a:srgbClr val="FFFFFF"/>
              </a:solidFill>
              <a:latin typeface="Calibri"/>
              <a:cs typeface="Calibri"/>
            </a:endParaRPr>
          </a:p>
          <a:p>
            <a:endParaRPr lang="en-US" sz="1400">
              <a:solidFill>
                <a:schemeClr val="bg1"/>
              </a:solidFill>
              <a:latin typeface="Calibri"/>
              <a:cs typeface="Calibri"/>
            </a:endParaRPr>
          </a:p>
          <a:p>
            <a:r>
              <a:rPr lang="en-US" sz="1400">
                <a:solidFill>
                  <a:schemeClr val="bg1"/>
                </a:solidFill>
              </a:rPr>
              <a:t>https://www.census.gov/acs/www/data/data-tables-and-tools/narrative-profiles/</a:t>
            </a:r>
          </a:p>
        </p:txBody>
      </p:sp>
      <p:pic>
        <p:nvPicPr>
          <p:cNvPr id="14" name="Graphic 13">
            <a:extLst>
              <a:ext uri="{FF2B5EF4-FFF2-40B4-BE49-F238E27FC236}">
                <a16:creationId xmlns:a16="http://schemas.microsoft.com/office/drawing/2014/main" id="{53B66179-B6C3-CF82-C04C-13FD1CE96060}"/>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9379" y="854114"/>
            <a:ext cx="996872" cy="195223"/>
          </a:xfrm>
          <a:prstGeom prst="rect">
            <a:avLst/>
          </a:prstGeom>
        </p:spPr>
      </p:pic>
    </p:spTree>
    <p:extLst>
      <p:ext uri="{BB962C8B-B14F-4D97-AF65-F5344CB8AC3E}">
        <p14:creationId xmlns:p14="http://schemas.microsoft.com/office/powerpoint/2010/main" val="340436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9379" y="0"/>
            <a:ext cx="5546725" cy="20986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800" b="1">
                <a:solidFill>
                  <a:srgbClr val="FFFFFF"/>
                </a:solidFill>
                <a:latin typeface="Calibri"/>
                <a:cs typeface="Calibri"/>
              </a:rPr>
              <a:t>Data Tool: data.census.gov</a:t>
            </a:r>
            <a:br>
              <a:rPr lang="en-US" sz="1800" b="1">
                <a:solidFill>
                  <a:srgbClr val="FFFFFF"/>
                </a:solidFill>
                <a:latin typeface="Calibri"/>
                <a:cs typeface="Calibri"/>
              </a:rPr>
            </a:br>
            <a:br>
              <a:rPr lang="en-US" sz="1800" b="1">
                <a:solidFill>
                  <a:srgbClr val="FFFFFF"/>
                </a:solidFill>
                <a:latin typeface="Calibri"/>
                <a:cs typeface="Calibri"/>
              </a:rPr>
            </a:br>
            <a:br>
              <a:rPr lang="en-US" sz="1800" b="1">
                <a:solidFill>
                  <a:srgbClr val="FFFFFF"/>
                </a:solidFill>
                <a:latin typeface="Calibri"/>
                <a:cs typeface="Calibri"/>
              </a:rPr>
            </a:br>
            <a:endParaRPr kumimoji="0" lang="en-US" sz="1800" b="1" i="0" u="none" strike="noStrike" kern="1200" cap="none" spc="0" normalizeH="0" baseline="0" noProof="0">
              <a:ln>
                <a:noFill/>
              </a:ln>
              <a:solidFill>
                <a:srgbClr val="FFFFFF"/>
              </a:solidFill>
              <a:effectLst/>
              <a:uLnTx/>
              <a:uFillTx/>
              <a:latin typeface="Calibri"/>
              <a:ea typeface="+mj-ea"/>
              <a:cs typeface="Calibri"/>
            </a:endParaRPr>
          </a:p>
        </p:txBody>
      </p:sp>
      <p:sp>
        <p:nvSpPr>
          <p:cNvPr id="13" name="TextBox 12">
            <a:extLst>
              <a:ext uri="{FF2B5EF4-FFF2-40B4-BE49-F238E27FC236}">
                <a16:creationId xmlns:a16="http://schemas.microsoft.com/office/drawing/2014/main" id="{37CBBC43-AAA3-0454-C883-920B5723101D}"/>
              </a:ext>
            </a:extLst>
          </p:cNvPr>
          <p:cNvSpPr txBox="1"/>
          <p:nvPr/>
        </p:nvSpPr>
        <p:spPr>
          <a:xfrm>
            <a:off x="379379" y="1639788"/>
            <a:ext cx="5476673" cy="3785652"/>
          </a:xfrm>
          <a:prstGeom prst="rect">
            <a:avLst/>
          </a:prstGeom>
          <a:noFill/>
        </p:spPr>
        <p:txBody>
          <a:bodyPr wrap="square" rtlCol="0">
            <a:spAutoFit/>
          </a:bodyPr>
          <a:lstStyle/>
          <a:p>
            <a:pPr marL="342900" indent="-342900">
              <a:buFont typeface="Wingdings" panose="05000000000000000000" pitchFamily="2" charset="2"/>
              <a:buChar char="§"/>
            </a:pPr>
            <a:r>
              <a:rPr lang="en-US" sz="2000">
                <a:solidFill>
                  <a:srgbClr val="FFFFFF"/>
                </a:solidFill>
                <a:latin typeface="Calibri"/>
                <a:cs typeface="Calibri"/>
              </a:rPr>
              <a:t>Our Primary Data Tool sourcing from Multiple Surveys including the Decennial, Economic Surveys, &amp; the American Community Survey</a:t>
            </a:r>
          </a:p>
          <a:p>
            <a:pPr marL="342900" indent="-342900">
              <a:buFont typeface="Wingdings" panose="05000000000000000000" pitchFamily="2" charset="2"/>
              <a:buChar char="§"/>
            </a:pPr>
            <a:endParaRPr lang="en-US" sz="2000">
              <a:solidFill>
                <a:srgbClr val="FFFFFF"/>
              </a:solidFill>
              <a:latin typeface="Calibri"/>
              <a:cs typeface="Calibri"/>
            </a:endParaRPr>
          </a:p>
          <a:p>
            <a:pPr marL="342900" indent="-342900">
              <a:buFont typeface="Wingdings" panose="05000000000000000000" pitchFamily="2" charset="2"/>
              <a:buChar char="§"/>
            </a:pPr>
            <a:r>
              <a:rPr lang="en-US" sz="2000">
                <a:solidFill>
                  <a:srgbClr val="FFFFFF"/>
                </a:solidFill>
                <a:latin typeface="Calibri"/>
                <a:cs typeface="Calibri"/>
              </a:rPr>
              <a:t>Includes a Wide Variety of Geographies including County, Place, Census Tract, &amp; many others</a:t>
            </a:r>
          </a:p>
          <a:p>
            <a:pPr marL="342900" indent="-342900">
              <a:buFont typeface="Wingdings" panose="05000000000000000000" pitchFamily="2" charset="2"/>
              <a:buChar char="§"/>
            </a:pPr>
            <a:endParaRPr lang="en-US" sz="2000">
              <a:solidFill>
                <a:srgbClr val="FFFFFF"/>
              </a:solidFill>
              <a:latin typeface="Calibri"/>
              <a:cs typeface="Calibri"/>
            </a:endParaRPr>
          </a:p>
          <a:p>
            <a:pPr marL="342900" indent="-342900">
              <a:buFont typeface="Wingdings" panose="05000000000000000000" pitchFamily="2" charset="2"/>
              <a:buChar char="§"/>
            </a:pPr>
            <a:r>
              <a:rPr lang="en-US" sz="2000">
                <a:solidFill>
                  <a:srgbClr val="FFFFFF"/>
                </a:solidFill>
                <a:latin typeface="Calibri"/>
                <a:cs typeface="Calibri"/>
              </a:rPr>
              <a:t>Provides Profiles, Maps, &amp; Detailed Tables with Easy to Download Data</a:t>
            </a:r>
          </a:p>
          <a:p>
            <a:endParaRPr lang="en-US" sz="2000">
              <a:solidFill>
                <a:srgbClr val="FFFFFF"/>
              </a:solidFill>
              <a:latin typeface="Calibri"/>
              <a:cs typeface="Calibri"/>
            </a:endParaRPr>
          </a:p>
          <a:p>
            <a:endParaRPr lang="en-US" sz="2000">
              <a:solidFill>
                <a:srgbClr val="FFFFFF"/>
              </a:solidFill>
              <a:latin typeface="Calibri"/>
              <a:cs typeface="Calibri"/>
            </a:endParaRPr>
          </a:p>
        </p:txBody>
      </p:sp>
      <p:pic>
        <p:nvPicPr>
          <p:cNvPr id="14" name="Graphic 13">
            <a:extLst>
              <a:ext uri="{FF2B5EF4-FFF2-40B4-BE49-F238E27FC236}">
                <a16:creationId xmlns:a16="http://schemas.microsoft.com/office/drawing/2014/main" id="{53B66179-B6C3-CF82-C04C-13FD1CE9606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9379" y="854114"/>
            <a:ext cx="996872" cy="195223"/>
          </a:xfrm>
          <a:prstGeom prst="rect">
            <a:avLst/>
          </a:prstGeom>
        </p:spPr>
      </p:pic>
      <p:pic>
        <p:nvPicPr>
          <p:cNvPr id="4" name="Picture 3">
            <a:extLst>
              <a:ext uri="{FF2B5EF4-FFF2-40B4-BE49-F238E27FC236}">
                <a16:creationId xmlns:a16="http://schemas.microsoft.com/office/drawing/2014/main" id="{1379BFCB-3F85-F1A1-FF8A-61754FFECBE7}"/>
              </a:ext>
            </a:extLst>
          </p:cNvPr>
          <p:cNvPicPr>
            <a:picLocks noChangeAspect="1"/>
          </p:cNvPicPr>
          <p:nvPr/>
        </p:nvPicPr>
        <p:blipFill>
          <a:blip r:embed="rId5"/>
          <a:stretch>
            <a:fillRect/>
          </a:stretch>
        </p:blipFill>
        <p:spPr>
          <a:xfrm>
            <a:off x="6656136" y="854114"/>
            <a:ext cx="4697664" cy="4638675"/>
          </a:xfrm>
          <a:prstGeom prst="rect">
            <a:avLst/>
          </a:prstGeom>
        </p:spPr>
      </p:pic>
    </p:spTree>
    <p:extLst>
      <p:ext uri="{BB962C8B-B14F-4D97-AF65-F5344CB8AC3E}">
        <p14:creationId xmlns:p14="http://schemas.microsoft.com/office/powerpoint/2010/main" val="99184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95AD1CC-6418-534E-A074-3381DF0A7EC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502410"/>
            <a:ext cx="1074452" cy="229180"/>
          </a:xfrm>
          <a:prstGeom prst="rect">
            <a:avLst/>
          </a:prstGeom>
        </p:spPr>
      </p:pic>
      <p:sp>
        <p:nvSpPr>
          <p:cNvPr id="3" name="Title 1">
            <a:extLst>
              <a:ext uri="{FF2B5EF4-FFF2-40B4-BE49-F238E27FC236}">
                <a16:creationId xmlns:a16="http://schemas.microsoft.com/office/drawing/2014/main" id="{1083BCC7-161C-4140-807B-5F07F455A0D8}"/>
              </a:ext>
            </a:extLst>
          </p:cNvPr>
          <p:cNvSpPr txBox="1">
            <a:spLocks noGrp="1"/>
          </p:cNvSpPr>
          <p:nvPr>
            <p:ph type="title" idx="4294967295"/>
          </p:nvPr>
        </p:nvSpPr>
        <p:spPr>
          <a:xfrm>
            <a:off x="376650" y="181685"/>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mj-ea"/>
                <a:cs typeface="Calibri" panose="020F0502020204030204" pitchFamily="34" charset="0"/>
              </a:rPr>
              <a:t>Meet Your Instructors</a:t>
            </a:r>
          </a:p>
        </p:txBody>
      </p:sp>
      <p:sp>
        <p:nvSpPr>
          <p:cNvPr id="4" name="TextBox 3">
            <a:extLst>
              <a:ext uri="{FF2B5EF4-FFF2-40B4-BE49-F238E27FC236}">
                <a16:creationId xmlns:a16="http://schemas.microsoft.com/office/drawing/2014/main" id="{8793AF4E-DAEE-6A4D-BD57-861D03936657}"/>
              </a:ext>
            </a:extLst>
          </p:cNvPr>
          <p:cNvSpPr txBox="1"/>
          <p:nvPr/>
        </p:nvSpPr>
        <p:spPr>
          <a:xfrm>
            <a:off x="6501125" y="3535898"/>
            <a:ext cx="5383236" cy="2554545"/>
          </a:xfrm>
          <a:prstGeom prst="rect">
            <a:avLst/>
          </a:prstGeom>
          <a:noFill/>
        </p:spPr>
        <p:txBody>
          <a:bodyPr wrap="square" lIns="91440" tIns="45720" rIns="91440" bIns="45720" rtlCol="0" anchor="t">
            <a:spAutoFit/>
          </a:bodyPr>
          <a:lstStyle/>
          <a:p>
            <a:r>
              <a:rPr lang="en-US" sz="1600" dirty="0">
                <a:latin typeface="-apple-system"/>
              </a:rPr>
              <a:t>Kira </a:t>
            </a:r>
            <a:r>
              <a:rPr lang="en-US" sz="1600" dirty="0" err="1">
                <a:latin typeface="-apple-system"/>
              </a:rPr>
              <a:t>O’Bradovich</a:t>
            </a:r>
            <a:r>
              <a:rPr lang="en-US" sz="1600" dirty="0">
                <a:latin typeface="-apple-system"/>
              </a:rPr>
              <a:t> </a:t>
            </a:r>
            <a:r>
              <a:rPr lang="en-US" sz="1600" i="0" dirty="0">
                <a:effectLst/>
                <a:latin typeface="-apple-system"/>
              </a:rPr>
              <a:t>is </a:t>
            </a:r>
            <a:r>
              <a:rPr lang="en-US" sz="1600" dirty="0">
                <a:latin typeface="-apple-system"/>
              </a:rPr>
              <a:t>a Data Dissemination Specialist for the Chicago Region for the state of Iowa. Formerly she served as a Senior Partnership Specialist during the 2020 Decennial Census.  She grew up in Omaha, the child of Iowans, and currently resides in Chicago.</a:t>
            </a:r>
          </a:p>
          <a:p>
            <a:endParaRPr lang="en-US" sz="1600" dirty="0">
              <a:latin typeface="-apple-system"/>
            </a:endParaRPr>
          </a:p>
          <a:p>
            <a:r>
              <a:rPr lang="en-US" sz="1600" dirty="0">
                <a:latin typeface="-apple-system"/>
              </a:rPr>
              <a:t>She holds an LLM in Public International Law from the University of Kent, an M.S. in International Public Service from DePaul University, and a B.A. from Gustavus Adolphus College in Saint Peter, MN.</a:t>
            </a:r>
            <a:endParaRPr lang="en-US" sz="1600" dirty="0">
              <a:cs typeface="Calibri" panose="020F0502020204030204"/>
            </a:endParaRPr>
          </a:p>
        </p:txBody>
      </p:sp>
      <p:pic>
        <p:nvPicPr>
          <p:cNvPr id="8" name="Picture 7" descr="Picture of Kira O'Bradovich, a white, brunette woman, smiling for the camera.&#10;&#10;">
            <a:extLst>
              <a:ext uri="{FF2B5EF4-FFF2-40B4-BE49-F238E27FC236}">
                <a16:creationId xmlns:a16="http://schemas.microsoft.com/office/drawing/2014/main" id="{E94269A6-2AC2-4111-8C99-86A7DBE25C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23552" y="802538"/>
            <a:ext cx="2564357" cy="2543481"/>
          </a:xfrm>
          <a:prstGeom prst="rect">
            <a:avLst/>
          </a:prstGeom>
        </p:spPr>
      </p:pic>
      <p:pic>
        <p:nvPicPr>
          <p:cNvPr id="5" name="Picture 8" descr="Picture of Ana Arredondo, brunette Hispanic woman, smiling for the camera. ">
            <a:extLst>
              <a:ext uri="{FF2B5EF4-FFF2-40B4-BE49-F238E27FC236}">
                <a16:creationId xmlns:a16="http://schemas.microsoft.com/office/drawing/2014/main" id="{7D98E061-775E-6607-E26F-B8776B5581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07663" y="800860"/>
            <a:ext cx="2743200" cy="2732762"/>
          </a:xfrm>
          <a:prstGeom prst="rect">
            <a:avLst/>
          </a:prstGeom>
        </p:spPr>
      </p:pic>
      <p:sp>
        <p:nvSpPr>
          <p:cNvPr id="10" name="TextBox 9">
            <a:extLst>
              <a:ext uri="{FF2B5EF4-FFF2-40B4-BE49-F238E27FC236}">
                <a16:creationId xmlns:a16="http://schemas.microsoft.com/office/drawing/2014/main" id="{3B638C79-6205-21EB-EF21-BA4CEC988DD4}"/>
              </a:ext>
            </a:extLst>
          </p:cNvPr>
          <p:cNvSpPr txBox="1"/>
          <p:nvPr/>
        </p:nvSpPr>
        <p:spPr>
          <a:xfrm>
            <a:off x="111358" y="3525670"/>
            <a:ext cx="5874626" cy="2308324"/>
          </a:xfrm>
          <a:prstGeom prst="rect">
            <a:avLst/>
          </a:prstGeom>
          <a:noFill/>
        </p:spPr>
        <p:txBody>
          <a:bodyPr wrap="square" lIns="91440" tIns="45720" rIns="91440" bIns="45720" rtlCol="0" anchor="t">
            <a:spAutoFit/>
          </a:bodyPr>
          <a:lstStyle/>
          <a:p>
            <a:r>
              <a:rPr lang="en-US">
                <a:solidFill>
                  <a:schemeClr val="bg1"/>
                </a:solidFill>
              </a:rPr>
              <a:t>Ana Arredondo is a Data Dissemination Specialist for the Denver Region covering Houston and San Antonio, TX. She has held different roles at Census including Survey Statistician for economic surveys, Survey Supervisor for American Community Survey data collection operations in Texas, and 2020 Census Partnership Specialist. In her current role, Ana engages Census stakeholders through outreach and education.</a:t>
            </a:r>
            <a:endParaRPr lang="en-US">
              <a:solidFill>
                <a:schemeClr val="bg1"/>
              </a:solidFill>
              <a:cs typeface="Calibri"/>
            </a:endParaRPr>
          </a:p>
        </p:txBody>
      </p:sp>
    </p:spTree>
    <p:extLst>
      <p:ext uri="{BB962C8B-B14F-4D97-AF65-F5344CB8AC3E}">
        <p14:creationId xmlns:p14="http://schemas.microsoft.com/office/powerpoint/2010/main" val="1606148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0" y="250825"/>
            <a:ext cx="10701338" cy="501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j-ea"/>
                <a:cs typeface="Calibri"/>
              </a:rPr>
              <a:t>Data Tool: data.census.gov</a:t>
            </a:r>
            <a:br>
              <a:rPr kumimoji="0" lang="en-US" sz="2800" b="1" i="0" u="none" strike="noStrike" kern="1200" cap="none" spc="0" normalizeH="0" baseline="0" noProof="0">
                <a:ln>
                  <a:noFill/>
                </a:ln>
                <a:solidFill>
                  <a:srgbClr val="FFFFFF"/>
                </a:solidFill>
                <a:effectLst/>
                <a:uLnTx/>
                <a:uFillTx/>
                <a:latin typeface="Calibri"/>
                <a:ea typeface="+mj-ea"/>
                <a:cs typeface="Calibri"/>
              </a:rPr>
            </a:br>
            <a:r>
              <a:rPr kumimoji="0" lang="en-US" sz="2800" b="1" i="1" u="none" strike="noStrike" kern="1200" cap="none" spc="0" normalizeH="0" baseline="0" noProof="0">
                <a:ln>
                  <a:noFill/>
                </a:ln>
                <a:solidFill>
                  <a:srgbClr val="FFFFFF"/>
                </a:solidFill>
                <a:effectLst/>
                <a:uLnTx/>
                <a:uFillTx/>
                <a:latin typeface="Calibri"/>
                <a:ea typeface="+mj-ea"/>
                <a:cs typeface="Calibri"/>
              </a:rPr>
              <a:t>Data Profiles</a:t>
            </a:r>
          </a:p>
        </p:txBody>
      </p:sp>
      <p:pic>
        <p:nvPicPr>
          <p:cNvPr id="10" name="Picture 9">
            <a:extLst>
              <a:ext uri="{FF2B5EF4-FFF2-40B4-BE49-F238E27FC236}">
                <a16:creationId xmlns:a16="http://schemas.microsoft.com/office/drawing/2014/main" id="{820FCD15-F57A-BDB3-92E5-2FB515B9BD9D}"/>
              </a:ext>
            </a:extLst>
          </p:cNvPr>
          <p:cNvPicPr>
            <a:picLocks noChangeAspect="1"/>
          </p:cNvPicPr>
          <p:nvPr/>
        </p:nvPicPr>
        <p:blipFill>
          <a:blip r:embed="rId3"/>
          <a:stretch>
            <a:fillRect/>
          </a:stretch>
        </p:blipFill>
        <p:spPr>
          <a:xfrm>
            <a:off x="992221" y="1390303"/>
            <a:ext cx="10528570" cy="4077394"/>
          </a:xfrm>
          <a:prstGeom prst="rect">
            <a:avLst/>
          </a:prstGeom>
        </p:spPr>
      </p:pic>
      <p:pic>
        <p:nvPicPr>
          <p:cNvPr id="3" name="Graphic 2">
            <a:extLst>
              <a:ext uri="{FF2B5EF4-FFF2-40B4-BE49-F238E27FC236}">
                <a16:creationId xmlns:a16="http://schemas.microsoft.com/office/drawing/2014/main" id="{59D17A53-C7F2-60D2-65A4-0546FE21AEB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886397"/>
            <a:ext cx="1074452" cy="184991"/>
          </a:xfrm>
          <a:prstGeom prst="rect">
            <a:avLst/>
          </a:prstGeom>
        </p:spPr>
      </p:pic>
    </p:spTree>
    <p:extLst>
      <p:ext uri="{BB962C8B-B14F-4D97-AF65-F5344CB8AC3E}">
        <p14:creationId xmlns:p14="http://schemas.microsoft.com/office/powerpoint/2010/main" val="3118618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826686"/>
            <a:ext cx="1074452" cy="184991"/>
          </a:xfrm>
          <a:prstGeom prst="rect">
            <a:avLst/>
          </a:prstGeom>
        </p:spPr>
      </p:pic>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0" y="250825"/>
            <a:ext cx="10701338" cy="501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j-ea"/>
                <a:cs typeface="Calibri"/>
              </a:rPr>
              <a:t>Data Tool: data.census.gov</a:t>
            </a:r>
            <a:br>
              <a:rPr kumimoji="0" lang="en-US" sz="2800" b="1" i="0" u="none" strike="noStrike" kern="1200" cap="none" spc="0" normalizeH="0" baseline="0" noProof="0">
                <a:ln>
                  <a:noFill/>
                </a:ln>
                <a:solidFill>
                  <a:srgbClr val="FFFFFF"/>
                </a:solidFill>
                <a:effectLst/>
                <a:uLnTx/>
                <a:uFillTx/>
                <a:latin typeface="Calibri"/>
                <a:ea typeface="+mj-ea"/>
                <a:cs typeface="Calibri"/>
              </a:rPr>
            </a:br>
            <a:r>
              <a:rPr kumimoji="0" lang="en-US" sz="2800" b="1" i="1" u="none" strike="noStrike" kern="1200" cap="none" spc="0" normalizeH="0" baseline="0" noProof="0">
                <a:ln>
                  <a:noFill/>
                </a:ln>
                <a:solidFill>
                  <a:srgbClr val="FFFFFF"/>
                </a:solidFill>
                <a:effectLst/>
                <a:uLnTx/>
                <a:uFillTx/>
                <a:latin typeface="Calibri"/>
                <a:ea typeface="+mj-ea"/>
                <a:cs typeface="Calibri"/>
              </a:rPr>
              <a:t>Advanced Search</a:t>
            </a:r>
          </a:p>
        </p:txBody>
      </p:sp>
      <p:sp>
        <p:nvSpPr>
          <p:cNvPr id="7" name="TextBox 6">
            <a:extLst>
              <a:ext uri="{FF2B5EF4-FFF2-40B4-BE49-F238E27FC236}">
                <a16:creationId xmlns:a16="http://schemas.microsoft.com/office/drawing/2014/main" id="{ED07737A-F2BE-ECED-6D70-E915B431AF98}"/>
              </a:ext>
            </a:extLst>
          </p:cNvPr>
          <p:cNvSpPr txBox="1"/>
          <p:nvPr/>
        </p:nvSpPr>
        <p:spPr>
          <a:xfrm>
            <a:off x="311285" y="1400783"/>
            <a:ext cx="3959158" cy="3693319"/>
          </a:xfrm>
          <a:prstGeom prst="rect">
            <a:avLst/>
          </a:prstGeom>
          <a:noFill/>
        </p:spPr>
        <p:txBody>
          <a:bodyPr wrap="square" rtlCol="0">
            <a:spAutoFit/>
          </a:bodyPr>
          <a:lstStyle/>
          <a:p>
            <a:r>
              <a:rPr lang="en-US">
                <a:solidFill>
                  <a:schemeClr val="bg1"/>
                </a:solidFill>
              </a:rPr>
              <a:t>-If you have a specific geography that you need data for, always start with the geography filter to narrow down the data and tables available.</a:t>
            </a:r>
          </a:p>
          <a:p>
            <a:endParaRPr lang="en-US">
              <a:solidFill>
                <a:schemeClr val="bg1"/>
              </a:solidFill>
            </a:endParaRPr>
          </a:p>
          <a:p>
            <a:r>
              <a:rPr lang="en-US">
                <a:solidFill>
                  <a:schemeClr val="bg1"/>
                </a:solidFill>
              </a:rPr>
              <a:t>-You can add in multiple geographies or any of the other filters and easily delete them on the left side where they are listed by clicking on the “x” next to each.</a:t>
            </a:r>
          </a:p>
          <a:p>
            <a:endParaRPr lang="en-US">
              <a:solidFill>
                <a:schemeClr val="bg1"/>
              </a:solidFill>
            </a:endParaRPr>
          </a:p>
          <a:p>
            <a:r>
              <a:rPr lang="en-US">
                <a:solidFill>
                  <a:schemeClr val="bg1"/>
                </a:solidFill>
              </a:rPr>
              <a:t>-You can also use the top tabs to click between tables, maps, and pages that are available for the filters you set.</a:t>
            </a:r>
          </a:p>
        </p:txBody>
      </p:sp>
      <p:pic>
        <p:nvPicPr>
          <p:cNvPr id="9" name="Picture 8">
            <a:extLst>
              <a:ext uri="{FF2B5EF4-FFF2-40B4-BE49-F238E27FC236}">
                <a16:creationId xmlns:a16="http://schemas.microsoft.com/office/drawing/2014/main" id="{DC1FD4BA-8B0B-8256-7969-E114F30767AC}"/>
              </a:ext>
            </a:extLst>
          </p:cNvPr>
          <p:cNvPicPr>
            <a:picLocks noChangeAspect="1"/>
          </p:cNvPicPr>
          <p:nvPr/>
        </p:nvPicPr>
        <p:blipFill>
          <a:blip r:embed="rId5"/>
          <a:stretch>
            <a:fillRect/>
          </a:stretch>
        </p:blipFill>
        <p:spPr>
          <a:xfrm>
            <a:off x="5001098" y="890888"/>
            <a:ext cx="6352702" cy="5076224"/>
          </a:xfrm>
          <a:prstGeom prst="rect">
            <a:avLst/>
          </a:prstGeom>
        </p:spPr>
      </p:pic>
    </p:spTree>
    <p:extLst>
      <p:ext uri="{BB962C8B-B14F-4D97-AF65-F5344CB8AC3E}">
        <p14:creationId xmlns:p14="http://schemas.microsoft.com/office/powerpoint/2010/main" val="304192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6648" y="702600"/>
            <a:ext cx="1074452" cy="138820"/>
          </a:xfrm>
          <a:prstGeom prst="rect">
            <a:avLst/>
          </a:prstGeom>
        </p:spPr>
      </p:pic>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19190" y="272342"/>
            <a:ext cx="10701338" cy="503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alibri"/>
                <a:ea typeface="+mj-ea"/>
                <a:cs typeface="Calibri"/>
              </a:rPr>
              <a:t>Demonstration</a:t>
            </a:r>
          </a:p>
        </p:txBody>
      </p:sp>
      <p:sp>
        <p:nvSpPr>
          <p:cNvPr id="3" name="TextBox 2">
            <a:extLst>
              <a:ext uri="{FF2B5EF4-FFF2-40B4-BE49-F238E27FC236}">
                <a16:creationId xmlns:a16="http://schemas.microsoft.com/office/drawing/2014/main" id="{8FD49429-B3E9-3672-CF9A-4ABB8E05D102}"/>
              </a:ext>
            </a:extLst>
          </p:cNvPr>
          <p:cNvSpPr txBox="1"/>
          <p:nvPr/>
        </p:nvSpPr>
        <p:spPr>
          <a:xfrm>
            <a:off x="376648" y="1004760"/>
            <a:ext cx="10586423" cy="3539430"/>
          </a:xfrm>
          <a:prstGeom prst="rect">
            <a:avLst/>
          </a:prstGeom>
          <a:noFill/>
        </p:spPr>
        <p:txBody>
          <a:bodyPr wrap="square" lIns="91440" tIns="45720" rIns="91440" bIns="45720" rtlCol="0" anchor="t">
            <a:spAutoFit/>
          </a:bodyPr>
          <a:lstStyle/>
          <a:p>
            <a:r>
              <a:rPr lang="en-US" sz="2800">
                <a:solidFill>
                  <a:schemeClr val="bg1"/>
                </a:solidFill>
              </a:rPr>
              <a:t>Use data.census.gov to discover the data that highlights the household totals reflecting Iowa’s newly designated Urban places </a:t>
            </a:r>
            <a:endParaRPr lang="en-US" sz="2800">
              <a:solidFill>
                <a:schemeClr val="bg1"/>
              </a:solidFill>
              <a:cs typeface="Calibri"/>
            </a:endParaRPr>
          </a:p>
          <a:p>
            <a:endParaRPr lang="en-US" sz="2800">
              <a:solidFill>
                <a:schemeClr val="bg1"/>
              </a:solidFill>
              <a:cs typeface="Calibri"/>
            </a:endParaRPr>
          </a:p>
          <a:p>
            <a:r>
              <a:rPr lang="en-US" sz="2800">
                <a:solidFill>
                  <a:schemeClr val="bg1"/>
                </a:solidFill>
              </a:rPr>
              <a:t>Steps –</a:t>
            </a:r>
            <a:endParaRPr lang="en-US" sz="2800">
              <a:solidFill>
                <a:schemeClr val="bg1"/>
              </a:solidFill>
              <a:cs typeface="Calibri"/>
            </a:endParaRPr>
          </a:p>
          <a:p>
            <a:r>
              <a:rPr lang="en-US" sz="2800">
                <a:solidFill>
                  <a:schemeClr val="bg1"/>
                </a:solidFill>
              </a:rPr>
              <a:t>Advanced Search</a:t>
            </a:r>
            <a:endParaRPr lang="en-US" sz="2800">
              <a:solidFill>
                <a:schemeClr val="bg1"/>
              </a:solidFill>
              <a:cs typeface="Calibri"/>
            </a:endParaRPr>
          </a:p>
          <a:p>
            <a:r>
              <a:rPr lang="en-US" sz="2800">
                <a:solidFill>
                  <a:schemeClr val="bg1"/>
                </a:solidFill>
              </a:rPr>
              <a:t>Geographies: Cherokee, Harlan, Manchester, Shenandoah, Vinton</a:t>
            </a:r>
            <a:endParaRPr lang="en-US" sz="2800">
              <a:solidFill>
                <a:schemeClr val="bg1"/>
              </a:solidFill>
              <a:cs typeface="Calibri"/>
            </a:endParaRPr>
          </a:p>
          <a:p>
            <a:r>
              <a:rPr lang="en-US" sz="2800">
                <a:solidFill>
                  <a:schemeClr val="bg1"/>
                </a:solidFill>
              </a:rPr>
              <a:t>Surveys: Decennial Census: Demographic &amp; Housing Characteristics</a:t>
            </a:r>
            <a:endParaRPr lang="en-US" sz="2800">
              <a:solidFill>
                <a:schemeClr val="bg1"/>
              </a:solidFill>
              <a:cs typeface="Calibri"/>
            </a:endParaRPr>
          </a:p>
          <a:p>
            <a:r>
              <a:rPr lang="en-US" sz="2800">
                <a:solidFill>
                  <a:schemeClr val="bg1"/>
                </a:solidFill>
              </a:rPr>
              <a:t>Table Selection: Table H12 Tenure by Household Size </a:t>
            </a:r>
            <a:endParaRPr lang="en-US" sz="2800">
              <a:solidFill>
                <a:schemeClr val="bg1"/>
              </a:solidFill>
              <a:cs typeface="Calibri"/>
            </a:endParaRPr>
          </a:p>
        </p:txBody>
      </p:sp>
    </p:spTree>
    <p:extLst>
      <p:ext uri="{BB962C8B-B14F-4D97-AF65-F5344CB8AC3E}">
        <p14:creationId xmlns:p14="http://schemas.microsoft.com/office/powerpoint/2010/main" val="19808431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2" name="Slide Number Placeholder 1">
            <a:extLst>
              <a:ext uri="{FF2B5EF4-FFF2-40B4-BE49-F238E27FC236}">
                <a16:creationId xmlns:a16="http://schemas.microsoft.com/office/drawing/2014/main" id="{5D0492A9-809F-68FE-A64E-57A1F4DBE5FA}"/>
              </a:ext>
            </a:extLst>
          </p:cNvPr>
          <p:cNvSpPr>
            <a:spLocks noGrp="1"/>
          </p:cNvSpPr>
          <p:nvPr>
            <p:ph type="sldNum" sz="quarter" idx="4"/>
          </p:nvPr>
        </p:nvSpPr>
        <p:spPr>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dirty="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4952" y="380395"/>
            <a:ext cx="10701338" cy="503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alibri"/>
                <a:ea typeface="+mj-ea"/>
                <a:cs typeface="Calibri"/>
              </a:rPr>
              <a:t>Challenge</a:t>
            </a:r>
          </a:p>
        </p:txBody>
      </p:sp>
      <p:sp>
        <p:nvSpPr>
          <p:cNvPr id="3" name="TextBox 2">
            <a:extLst>
              <a:ext uri="{FF2B5EF4-FFF2-40B4-BE49-F238E27FC236}">
                <a16:creationId xmlns:a16="http://schemas.microsoft.com/office/drawing/2014/main" id="{E56E74CA-B9A1-C0F5-9382-D2C6756D24F4}"/>
              </a:ext>
            </a:extLst>
          </p:cNvPr>
          <p:cNvSpPr txBox="1"/>
          <p:nvPr/>
        </p:nvSpPr>
        <p:spPr>
          <a:xfrm>
            <a:off x="378092" y="1313610"/>
            <a:ext cx="4538368" cy="3970318"/>
          </a:xfrm>
          <a:prstGeom prst="rect">
            <a:avLst/>
          </a:prstGeom>
          <a:noFill/>
        </p:spPr>
        <p:txBody>
          <a:bodyPr wrap="square" lIns="91440" tIns="45720" rIns="91440" bIns="45720" rtlCol="0" anchor="t">
            <a:spAutoFit/>
          </a:bodyPr>
          <a:lstStyle/>
          <a:p>
            <a:r>
              <a:rPr lang="en-US" sz="2400">
                <a:solidFill>
                  <a:schemeClr val="bg1"/>
                </a:solidFill>
              </a:rPr>
              <a:t>Compare and identify economic measures related to employment, poverty and low education. </a:t>
            </a:r>
            <a:endParaRPr lang="en-US" sz="2400">
              <a:solidFill>
                <a:schemeClr val="bg1"/>
              </a:solidFill>
              <a:cs typeface="Calibri"/>
            </a:endParaRPr>
          </a:p>
          <a:p>
            <a:endParaRPr lang="en-US" sz="2400">
              <a:solidFill>
                <a:schemeClr val="bg1"/>
              </a:solidFill>
              <a:cs typeface="Calibri"/>
            </a:endParaRPr>
          </a:p>
          <a:p>
            <a:r>
              <a:rPr lang="en-US" sz="2400">
                <a:solidFill>
                  <a:schemeClr val="bg1"/>
                </a:solidFill>
                <a:cs typeface="Calibri"/>
              </a:rPr>
              <a:t>Geographies: US, Iowa, Ogden</a:t>
            </a:r>
          </a:p>
          <a:p>
            <a:r>
              <a:rPr lang="en-US" sz="2400">
                <a:solidFill>
                  <a:schemeClr val="bg1"/>
                </a:solidFill>
                <a:cs typeface="Calibri"/>
              </a:rPr>
              <a:t>Topics: Employment, Employment and Labor Force Status</a:t>
            </a:r>
          </a:p>
          <a:p>
            <a:endParaRPr lang="en-US" sz="2400">
              <a:solidFill>
                <a:schemeClr val="bg1"/>
              </a:solidFill>
            </a:endParaRPr>
          </a:p>
          <a:p>
            <a:r>
              <a:rPr lang="en-US" sz="2400">
                <a:solidFill>
                  <a:schemeClr val="bg1"/>
                </a:solidFill>
              </a:rPr>
              <a:t>Table: S2301</a:t>
            </a:r>
            <a:endParaRPr lang="en-US" sz="2400">
              <a:solidFill>
                <a:schemeClr val="bg1"/>
              </a:solidFill>
              <a:cs typeface="Calibri"/>
            </a:endParaRPr>
          </a:p>
          <a:p>
            <a:endParaRPr lang="en-US">
              <a:solidFill>
                <a:schemeClr val="bg1"/>
              </a:solidFill>
              <a:cs typeface="Calibri"/>
            </a:endParaRPr>
          </a:p>
          <a:p>
            <a:endParaRPr lang="en-US">
              <a:solidFill>
                <a:schemeClr val="bg1"/>
              </a:solidFill>
              <a:cs typeface="Calibri"/>
            </a:endParaRPr>
          </a:p>
        </p:txBody>
      </p:sp>
      <p:pic>
        <p:nvPicPr>
          <p:cNvPr id="6" name="Picture 7">
            <a:extLst>
              <a:ext uri="{FF2B5EF4-FFF2-40B4-BE49-F238E27FC236}">
                <a16:creationId xmlns:a16="http://schemas.microsoft.com/office/drawing/2014/main" id="{AE068ED5-9FD0-4F2C-4CD1-1035D24360DB}"/>
              </a:ext>
            </a:extLst>
          </p:cNvPr>
          <p:cNvPicPr>
            <a:picLocks noChangeAspect="1"/>
          </p:cNvPicPr>
          <p:nvPr/>
        </p:nvPicPr>
        <p:blipFill>
          <a:blip r:embed="rId5"/>
          <a:stretch>
            <a:fillRect/>
          </a:stretch>
        </p:blipFill>
        <p:spPr>
          <a:xfrm>
            <a:off x="5486400" y="1821656"/>
            <a:ext cx="6234545" cy="3200832"/>
          </a:xfrm>
          <a:prstGeom prst="rect">
            <a:avLst/>
          </a:prstGeom>
        </p:spPr>
      </p:pic>
    </p:spTree>
    <p:extLst>
      <p:ext uri="{BB962C8B-B14F-4D97-AF65-F5344CB8AC3E}">
        <p14:creationId xmlns:p14="http://schemas.microsoft.com/office/powerpoint/2010/main" val="1384004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p:cNvSpPr>
          <p:nvPr/>
        </p:nvSpPr>
        <p:spPr>
          <a:xfrm>
            <a:off x="2518327" y="3150570"/>
            <a:ext cx="1938130" cy="941111"/>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b="1">
                <a:solidFill>
                  <a:schemeClr val="bg1"/>
                </a:solidFill>
                <a:latin typeface="+mn-lt"/>
              </a:rPr>
              <a:t>5.</a:t>
            </a:r>
          </a:p>
        </p:txBody>
      </p:sp>
      <p:sp>
        <p:nvSpPr>
          <p:cNvPr id="3" name="Content Placeholder 2">
            <a:extLst>
              <a:ext uri="{FF2B5EF4-FFF2-40B4-BE49-F238E27FC236}">
                <a16:creationId xmlns:a16="http://schemas.microsoft.com/office/drawing/2014/main" id="{1AE96002-27C8-084F-A2CD-D3C33E56F071}"/>
              </a:ext>
            </a:extLst>
          </p:cNvPr>
          <p:cNvSpPr txBox="1">
            <a:spLocks noGrp="1"/>
          </p:cNvSpPr>
          <p:nvPr>
            <p:ph type="title" idx="4294967295"/>
          </p:nvPr>
        </p:nvSpPr>
        <p:spPr>
          <a:xfrm>
            <a:off x="5122683" y="3150208"/>
            <a:ext cx="6697662" cy="618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chemeClr val="bg1"/>
                </a:solidFill>
                <a:effectLst/>
                <a:uLnTx/>
                <a:uFillTx/>
                <a:latin typeface="+mn-lt"/>
                <a:ea typeface="+mn-ea"/>
                <a:cs typeface="Calibri"/>
              </a:rPr>
              <a:t>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a:ln>
                <a:noFill/>
              </a:ln>
              <a:solidFill>
                <a:schemeClr val="bg1"/>
              </a:solidFill>
              <a:effectLst/>
              <a:uLnTx/>
              <a:uFillTx/>
              <a:latin typeface="+mn-lt"/>
              <a:ea typeface="+mn-ea"/>
              <a:cs typeface="Calibri"/>
            </a:endParaRPr>
          </a:p>
        </p:txBody>
      </p:sp>
      <p:pic>
        <p:nvPicPr>
          <p:cNvPr id="6" name="Graphic 5">
            <a:extLst>
              <a:ext uri="{FF2B5EF4-FFF2-40B4-BE49-F238E27FC236}">
                <a16:creationId xmlns:a16="http://schemas.microsoft.com/office/drawing/2014/main" id="{3F920EE4-A52B-FE4C-A407-6C176578C0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38898" y="1695178"/>
            <a:ext cx="690666" cy="3666500"/>
          </a:xfrm>
          <a:prstGeom prst="rect">
            <a:avLst/>
          </a:prstGeom>
        </p:spPr>
      </p:pic>
      <p:sp>
        <p:nvSpPr>
          <p:cNvPr id="4" name="Slide Number Placeholder 3">
            <a:extLst>
              <a:ext uri="{FF2B5EF4-FFF2-40B4-BE49-F238E27FC236}">
                <a16:creationId xmlns:a16="http://schemas.microsoft.com/office/drawing/2014/main" id="{F893C10A-1617-413B-AD32-0E80FEF76F03}"/>
              </a:ext>
            </a:extLst>
          </p:cNvPr>
          <p:cNvSpPr>
            <a:spLocks noGrp="1"/>
          </p:cNvSpPr>
          <p:nvPr>
            <p:ph type="sldNum" sz="quarter" idx="4"/>
          </p:nvPr>
        </p:nvSpPr>
        <p:spPr/>
        <p:txBody>
          <a:bodyPr/>
          <a:lstStyle/>
          <a:p>
            <a:fld id="{7C0564C1-ED85-FC4A-AC5D-56F28EA76E8D}" type="slidenum">
              <a:rPr lang="en-US" smtClean="0"/>
              <a:pPr/>
              <a:t>24</a:t>
            </a:fld>
            <a:endParaRPr lang="en-US"/>
          </a:p>
        </p:txBody>
      </p:sp>
    </p:spTree>
    <p:extLst>
      <p:ext uri="{BB962C8B-B14F-4D97-AF65-F5344CB8AC3E}">
        <p14:creationId xmlns:p14="http://schemas.microsoft.com/office/powerpoint/2010/main" val="848360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11FC23-D9D5-2A46-941B-DA3BA7CD54E6}"/>
              </a:ext>
            </a:extLst>
          </p:cNvPr>
          <p:cNvSpPr txBox="1">
            <a:spLocks/>
          </p:cNvSpPr>
          <p:nvPr/>
        </p:nvSpPr>
        <p:spPr>
          <a:xfrm>
            <a:off x="376650" y="368591"/>
            <a:ext cx="7195726" cy="430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accent1">
                    <a:lumMod val="75000"/>
                  </a:schemeClr>
                </a:solidFill>
                <a:latin typeface="Calibri" panose="020F0502020204030204" pitchFamily="34" charset="0"/>
                <a:cs typeface="Calibri" panose="020F0502020204030204" pitchFamily="34" charset="0"/>
              </a:rPr>
              <a:t>Data Dissemination and Training</a:t>
            </a:r>
          </a:p>
        </p:txBody>
      </p:sp>
      <p:pic>
        <p:nvPicPr>
          <p:cNvPr id="3" name="Graphic 2">
            <a:extLst>
              <a:ext uri="{FF2B5EF4-FFF2-40B4-BE49-F238E27FC236}">
                <a16:creationId xmlns:a16="http://schemas.microsoft.com/office/drawing/2014/main" id="{FE3752D7-AF7E-8545-ABAF-2788DAFEF4F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5" name="Rectangle 4">
            <a:extLst>
              <a:ext uri="{FF2B5EF4-FFF2-40B4-BE49-F238E27FC236}">
                <a16:creationId xmlns:a16="http://schemas.microsoft.com/office/drawing/2014/main" id="{78AB700A-E912-514A-AF42-EF2EB3F8009D}"/>
              </a:ext>
            </a:extLst>
          </p:cNvPr>
          <p:cNvSpPr/>
          <p:nvPr/>
        </p:nvSpPr>
        <p:spPr>
          <a:xfrm>
            <a:off x="376649" y="1076188"/>
            <a:ext cx="5224051" cy="3893374"/>
          </a:xfrm>
          <a:prstGeom prst="rect">
            <a:avLst/>
          </a:prstGeom>
          <a:noFill/>
        </p:spPr>
        <p:txBody>
          <a:bodyPr wrap="square" anchor="t">
            <a:spAutoFit/>
          </a:bodyPr>
          <a:lstStyle/>
          <a:p>
            <a:endParaRPr lang="en-US" sz="1400">
              <a:solidFill>
                <a:srgbClr val="1F5593"/>
              </a:solidFill>
            </a:endParaRPr>
          </a:p>
          <a:p>
            <a:pPr marL="285750" indent="-285750">
              <a:buFont typeface="Wingdings" panose="05000000000000000000" pitchFamily="2" charset="2"/>
              <a:buChar char="ü"/>
            </a:pPr>
            <a:r>
              <a:rPr lang="en-US" sz="1400" b="1">
                <a:solidFill>
                  <a:srgbClr val="1F5593"/>
                </a:solidFill>
              </a:rPr>
              <a:t>Bring our data experts to you.</a:t>
            </a:r>
          </a:p>
          <a:p>
            <a:r>
              <a:rPr lang="en-US" sz="1400">
                <a:solidFill>
                  <a:srgbClr val="1F5593"/>
                </a:solidFill>
                <a:hlinkClick r:id="rId5">
                  <a:extLst>
                    <a:ext uri="{A12FA001-AC4F-418D-AE19-62706E023703}">
                      <ahyp:hlinkClr xmlns:ahyp="http://schemas.microsoft.com/office/drawing/2018/hyperlinkcolor" val="tx"/>
                    </a:ext>
                  </a:extLst>
                </a:hlinkClick>
              </a:rPr>
              <a:t>Request</a:t>
            </a:r>
            <a:r>
              <a:rPr lang="en-US" sz="1400">
                <a:solidFill>
                  <a:srgbClr val="1F5593"/>
                </a:solidFill>
              </a:rPr>
              <a:t> a free data training for your organization.</a:t>
            </a:r>
          </a:p>
          <a:p>
            <a:endParaRPr lang="en-US" sz="1400" b="1">
              <a:solidFill>
                <a:srgbClr val="1F5593"/>
              </a:solidFill>
            </a:endParaRPr>
          </a:p>
          <a:p>
            <a:pPr marL="285750" indent="-285750">
              <a:buFont typeface="Wingdings" panose="05000000000000000000" pitchFamily="2" charset="2"/>
              <a:buChar char="ü"/>
            </a:pPr>
            <a:r>
              <a:rPr lang="en-US" sz="1400" b="1">
                <a:solidFill>
                  <a:srgbClr val="1F5593"/>
                </a:solidFill>
              </a:rPr>
              <a:t>Receive our </a:t>
            </a:r>
            <a:r>
              <a:rPr lang="en-US" sz="1400" b="1">
                <a:solidFill>
                  <a:srgbClr val="1F5593"/>
                </a:solidFill>
                <a:hlinkClick r:id="rId6">
                  <a:extLst>
                    <a:ext uri="{A12FA001-AC4F-418D-AE19-62706E023703}">
                      <ahyp:hlinkClr xmlns:ahyp="http://schemas.microsoft.com/office/drawing/2018/hyperlinkcolor" val="tx"/>
                    </a:ext>
                  </a:extLst>
                </a:hlinkClick>
              </a:rPr>
              <a:t>Data Gems</a:t>
            </a:r>
            <a:r>
              <a:rPr lang="en-US" sz="1400" b="1">
                <a:solidFill>
                  <a:srgbClr val="1F5593"/>
                </a:solidFill>
              </a:rPr>
              <a:t>.</a:t>
            </a:r>
          </a:p>
          <a:p>
            <a:r>
              <a:rPr lang="en-US" sz="1400">
                <a:solidFill>
                  <a:srgbClr val="1F5593"/>
                </a:solidFill>
              </a:rPr>
              <a:t>These short “how-to” videos are an easy and quick way to increase your knowledge of Census data. Get them in your inbox! </a:t>
            </a:r>
          </a:p>
          <a:p>
            <a:endParaRPr lang="en-US" sz="1400">
              <a:solidFill>
                <a:srgbClr val="1F5593"/>
              </a:solidFill>
            </a:endParaRPr>
          </a:p>
          <a:p>
            <a:pPr marL="285750" indent="-285750">
              <a:buFont typeface="Wingdings" panose="05000000000000000000" pitchFamily="2" charset="2"/>
              <a:buChar char="ü"/>
            </a:pPr>
            <a:r>
              <a:rPr lang="en-US" sz="1400" b="1">
                <a:solidFill>
                  <a:srgbClr val="1F5593"/>
                </a:solidFill>
              </a:rPr>
              <a:t>Get access to our </a:t>
            </a:r>
            <a:r>
              <a:rPr lang="en-US" sz="1400" b="1">
                <a:solidFill>
                  <a:srgbClr val="1F5593"/>
                </a:solidFill>
                <a:hlinkClick r:id="rId7">
                  <a:extLst>
                    <a:ext uri="{A12FA001-AC4F-418D-AE19-62706E023703}">
                      <ahyp:hlinkClr xmlns:ahyp="http://schemas.microsoft.com/office/drawing/2018/hyperlinkcolor" val="tx"/>
                    </a:ext>
                  </a:extLst>
                </a:hlinkClick>
              </a:rPr>
              <a:t>Courses</a:t>
            </a:r>
            <a:r>
              <a:rPr lang="en-US" sz="1400" b="1">
                <a:solidFill>
                  <a:srgbClr val="1F5593"/>
                </a:solidFill>
              </a:rPr>
              <a:t>.</a:t>
            </a:r>
          </a:p>
          <a:p>
            <a:r>
              <a:rPr lang="en-US" sz="1400">
                <a:solidFill>
                  <a:srgbClr val="1F5593"/>
                </a:solidFill>
              </a:rPr>
              <a:t>You will learn-at-your-own-pace with these video-tutorials designed for different skill levels.  </a:t>
            </a:r>
          </a:p>
          <a:p>
            <a:endParaRPr lang="en-US" sz="1400">
              <a:solidFill>
                <a:srgbClr val="1F5593"/>
              </a:solidFill>
            </a:endParaRPr>
          </a:p>
          <a:p>
            <a:pPr marL="285750" indent="-285750">
              <a:buFont typeface="Wingdings" panose="05000000000000000000" pitchFamily="2" charset="2"/>
              <a:buChar char="ü"/>
            </a:pPr>
            <a:r>
              <a:rPr lang="en-US" sz="1400" b="1">
                <a:solidFill>
                  <a:srgbClr val="1F5593"/>
                </a:solidFill>
              </a:rPr>
              <a:t>Interact with our instructors via </a:t>
            </a:r>
            <a:r>
              <a:rPr lang="en-US" sz="1400" b="1">
                <a:solidFill>
                  <a:srgbClr val="1F5593"/>
                </a:solidFill>
                <a:hlinkClick r:id="rId8">
                  <a:extLst>
                    <a:ext uri="{A12FA001-AC4F-418D-AE19-62706E023703}">
                      <ahyp:hlinkClr xmlns:ahyp="http://schemas.microsoft.com/office/drawing/2018/hyperlinkcolor" val="tx"/>
                    </a:ext>
                  </a:extLst>
                </a:hlinkClick>
              </a:rPr>
              <a:t>Webinars</a:t>
            </a:r>
            <a:r>
              <a:rPr lang="en-US" sz="1400" b="1">
                <a:solidFill>
                  <a:srgbClr val="1F5593"/>
                </a:solidFill>
              </a:rPr>
              <a:t>. </a:t>
            </a:r>
            <a:endParaRPr lang="en-US" sz="1400" b="1">
              <a:solidFill>
                <a:srgbClr val="1F5593"/>
              </a:solidFill>
              <a:cs typeface="Calibri"/>
            </a:endParaRPr>
          </a:p>
          <a:p>
            <a:r>
              <a:rPr lang="en-US" sz="1400">
                <a:solidFill>
                  <a:srgbClr val="1F5593"/>
                </a:solidFill>
              </a:rPr>
              <a:t>Learn about our data releases and tools while attending  these live virtual classes. </a:t>
            </a:r>
          </a:p>
          <a:p>
            <a:endParaRPr lang="en-US" sz="1300">
              <a:solidFill>
                <a:srgbClr val="1F5593"/>
              </a:solidFill>
            </a:endParaRPr>
          </a:p>
          <a:p>
            <a:endParaRPr lang="en-US" sz="1200">
              <a:solidFill>
                <a:srgbClr val="1F5593"/>
              </a:solidFill>
            </a:endParaRPr>
          </a:p>
          <a:p>
            <a:pPr marL="285750" indent="-285750">
              <a:buFont typeface="Wingdings" panose="05000000000000000000" pitchFamily="2" charset="2"/>
              <a:buChar char="ü"/>
            </a:pPr>
            <a:endParaRPr lang="en-US" sz="1200">
              <a:solidFill>
                <a:srgbClr val="1F5593"/>
              </a:solidFill>
            </a:endParaRPr>
          </a:p>
        </p:txBody>
      </p:sp>
      <p:pic>
        <p:nvPicPr>
          <p:cNvPr id="2" name="Picture 1" descr="Group Photo of DDTB staff (approximately 25 people)">
            <a:extLst>
              <a:ext uri="{FF2B5EF4-FFF2-40B4-BE49-F238E27FC236}">
                <a16:creationId xmlns:a16="http://schemas.microsoft.com/office/drawing/2014/main" id="{5C9860A9-1C34-804F-86A8-3A06F218A7A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9951" y="4416848"/>
            <a:ext cx="3357055" cy="19335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itle 1">
            <a:extLst>
              <a:ext uri="{FF2B5EF4-FFF2-40B4-BE49-F238E27FC236}">
                <a16:creationId xmlns:a16="http://schemas.microsoft.com/office/drawing/2014/main" id="{4FF7D3C6-3C2F-BC4F-97DC-04A34B0E657E}"/>
              </a:ext>
            </a:extLst>
          </p:cNvPr>
          <p:cNvSpPr txBox="1">
            <a:spLocks noGrp="1"/>
          </p:cNvSpPr>
          <p:nvPr>
            <p:ph type="title" idx="4294967295"/>
          </p:nvPr>
        </p:nvSpPr>
        <p:spPr>
          <a:xfrm>
            <a:off x="6286383" y="368591"/>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mj-ea"/>
                <a:cs typeface="Calibri" panose="020F0502020204030204" pitchFamily="34" charset="0"/>
              </a:rPr>
              <a:t>Census.gov/Academy</a:t>
            </a:r>
          </a:p>
        </p:txBody>
      </p:sp>
      <p:pic>
        <p:nvPicPr>
          <p:cNvPr id="10" name="Graphic 9">
            <a:extLst>
              <a:ext uri="{FF2B5EF4-FFF2-40B4-BE49-F238E27FC236}">
                <a16:creationId xmlns:a16="http://schemas.microsoft.com/office/drawing/2014/main" id="{C3DFCE11-34B5-F845-A010-677E6946FE8A}"/>
              </a:ex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86382" y="775580"/>
            <a:ext cx="1074452" cy="229180"/>
          </a:xfrm>
          <a:prstGeom prst="rect">
            <a:avLst/>
          </a:prstGeom>
        </p:spPr>
      </p:pic>
      <p:pic>
        <p:nvPicPr>
          <p:cNvPr id="6" name="Picture 5" descr="image of Census Academy landing page web site">
            <a:extLst>
              <a:ext uri="{FF2B5EF4-FFF2-40B4-BE49-F238E27FC236}">
                <a16:creationId xmlns:a16="http://schemas.microsoft.com/office/drawing/2014/main" id="{2A8BE7ED-53EB-CE45-8184-6F485B8AD7D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r="-4"/>
          <a:stretch/>
        </p:blipFill>
        <p:spPr>
          <a:xfrm>
            <a:off x="7009845" y="1584668"/>
            <a:ext cx="4034791" cy="2697480"/>
          </a:xfrm>
          <a:prstGeom prst="rect">
            <a:avLst/>
          </a:prstGeom>
          <a:ln w="76200">
            <a:noFill/>
          </a:ln>
          <a:effectLst>
            <a:softEdge rad="0"/>
          </a:effectLst>
        </p:spPr>
      </p:pic>
      <p:pic>
        <p:nvPicPr>
          <p:cNvPr id="7" name="Picture 13" descr="Laptop screen showing Census Academy landing page. ">
            <a:extLst>
              <a:ext uri="{FF2B5EF4-FFF2-40B4-BE49-F238E27FC236}">
                <a16:creationId xmlns:a16="http://schemas.microsoft.com/office/drawing/2014/main" id="{97D2CB2F-22FB-CA47-A7EF-76E32C11A6D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96000" y="1352647"/>
            <a:ext cx="5801600" cy="3351712"/>
          </a:xfrm>
          <a:prstGeom prst="rect">
            <a:avLst/>
          </a:prstGeom>
        </p:spPr>
      </p:pic>
      <p:sp>
        <p:nvSpPr>
          <p:cNvPr id="9" name="TextBox 8">
            <a:extLst>
              <a:ext uri="{FF2B5EF4-FFF2-40B4-BE49-F238E27FC236}">
                <a16:creationId xmlns:a16="http://schemas.microsoft.com/office/drawing/2014/main" id="{E612B299-FA0A-204A-B7C8-ED10CD946DC7}"/>
              </a:ext>
            </a:extLst>
          </p:cNvPr>
          <p:cNvSpPr txBox="1"/>
          <p:nvPr/>
        </p:nvSpPr>
        <p:spPr>
          <a:xfrm>
            <a:off x="7302934" y="4789758"/>
            <a:ext cx="3489332" cy="1292662"/>
          </a:xfrm>
          <a:prstGeom prst="rect">
            <a:avLst/>
          </a:prstGeom>
          <a:noFill/>
        </p:spPr>
        <p:txBody>
          <a:bodyPr wrap="square" rtlCol="0">
            <a:spAutoFit/>
          </a:bodyPr>
          <a:lstStyle/>
          <a:p>
            <a:pPr algn="ctr"/>
            <a:r>
              <a:rPr lang="en-US" sz="2000" b="1">
                <a:solidFill>
                  <a:schemeClr val="bg1"/>
                </a:solidFill>
              </a:rPr>
              <a:t>Contact us:</a:t>
            </a:r>
            <a:endParaRPr lang="en-US" sz="2000">
              <a:solidFill>
                <a:schemeClr val="bg1"/>
              </a:solidFill>
            </a:endParaRPr>
          </a:p>
          <a:p>
            <a:pPr algn="ctr"/>
            <a:r>
              <a:rPr lang="en-US" sz="2000">
                <a:solidFill>
                  <a:schemeClr val="bg1"/>
                </a:solidFill>
              </a:rPr>
              <a:t>Census.askdata@census.gov</a:t>
            </a:r>
          </a:p>
          <a:p>
            <a:pPr algn="ctr"/>
            <a:r>
              <a:rPr lang="en-US" sz="2000">
                <a:solidFill>
                  <a:schemeClr val="bg1"/>
                </a:solidFill>
              </a:rPr>
              <a:t>1-844-ASK-DATA</a:t>
            </a:r>
          </a:p>
          <a:p>
            <a:pPr algn="ctr"/>
            <a:endParaRPr lang="en-US">
              <a:solidFill>
                <a:schemeClr val="bg1"/>
              </a:solidFill>
            </a:endParaRPr>
          </a:p>
        </p:txBody>
      </p:sp>
      <p:sp>
        <p:nvSpPr>
          <p:cNvPr id="8" name="TextBox 7">
            <a:extLst>
              <a:ext uri="{FF2B5EF4-FFF2-40B4-BE49-F238E27FC236}">
                <a16:creationId xmlns:a16="http://schemas.microsoft.com/office/drawing/2014/main" id="{78F0BD35-F8D0-BE42-B9AD-1B07206E6669}"/>
              </a:ext>
            </a:extLst>
          </p:cNvPr>
          <p:cNvSpPr txBox="1"/>
          <p:nvPr/>
        </p:nvSpPr>
        <p:spPr>
          <a:xfrm>
            <a:off x="7708697" y="5993520"/>
            <a:ext cx="2662485" cy="523220"/>
          </a:xfrm>
          <a:prstGeom prst="rect">
            <a:avLst/>
          </a:prstGeom>
          <a:noFill/>
        </p:spPr>
        <p:txBody>
          <a:bodyPr wrap="square" rtlCol="0">
            <a:spAutoFit/>
          </a:bodyPr>
          <a:lstStyle/>
          <a:p>
            <a:pPr algn="ctr"/>
            <a:r>
              <a:rPr lang="en-US" sz="1400" i="1">
                <a:solidFill>
                  <a:schemeClr val="bg1"/>
                </a:solidFill>
              </a:rPr>
              <a:t>Share your ideas and feedback at census.academy@census.gov</a:t>
            </a:r>
          </a:p>
        </p:txBody>
      </p:sp>
      <p:sp>
        <p:nvSpPr>
          <p:cNvPr id="12" name="Slide Number Placeholder 11">
            <a:extLst>
              <a:ext uri="{FF2B5EF4-FFF2-40B4-BE49-F238E27FC236}">
                <a16:creationId xmlns:a16="http://schemas.microsoft.com/office/drawing/2014/main" id="{6FFD1766-8B43-4A86-82C3-4EC1092EE1CC}"/>
              </a:ext>
            </a:extLst>
          </p:cNvPr>
          <p:cNvSpPr>
            <a:spLocks noGrp="1"/>
          </p:cNvSpPr>
          <p:nvPr>
            <p:ph type="sldNum" sz="quarter" idx="4"/>
          </p:nvPr>
        </p:nvSpPr>
        <p:spPr/>
        <p:txBody>
          <a:bodyPr/>
          <a:lstStyle/>
          <a:p>
            <a:fld id="{7C0564C1-ED85-FC4A-AC5D-56F28EA76E8D}" type="slidenum">
              <a:rPr lang="en-US" smtClean="0"/>
              <a:pPr/>
              <a:t>25</a:t>
            </a:fld>
            <a:endParaRPr lang="en-US"/>
          </a:p>
        </p:txBody>
      </p:sp>
    </p:spTree>
    <p:extLst>
      <p:ext uri="{BB962C8B-B14F-4D97-AF65-F5344CB8AC3E}">
        <p14:creationId xmlns:p14="http://schemas.microsoft.com/office/powerpoint/2010/main" val="76355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3FA66E-93B2-4070-AFA4-4531A7AEA127}"/>
              </a:ext>
            </a:extLst>
          </p:cNvPr>
          <p:cNvSpPr txBox="1">
            <a:spLocks noGrp="1"/>
          </p:cNvSpPr>
          <p:nvPr>
            <p:ph type="title" idx="4294967295"/>
          </p:nvPr>
        </p:nvSpPr>
        <p:spPr>
          <a:xfrm>
            <a:off x="376649" y="345576"/>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mj-ea"/>
                <a:cs typeface="Calibri" panose="020F0502020204030204" pitchFamily="34" charset="0"/>
              </a:rPr>
              <a:t>Get in Touch With Us</a:t>
            </a:r>
          </a:p>
        </p:txBody>
      </p:sp>
      <p:pic>
        <p:nvPicPr>
          <p:cNvPr id="5" name="Graphic 4">
            <a:extLst>
              <a:ext uri="{FF2B5EF4-FFF2-40B4-BE49-F238E27FC236}">
                <a16:creationId xmlns:a16="http://schemas.microsoft.com/office/drawing/2014/main" id="{46EBA50F-2A21-499C-8A7B-68EDD2F887B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pic>
        <p:nvPicPr>
          <p:cNvPr id="4" name="Picture 3" descr="QR Code to get in touch with askdata">
            <a:extLst>
              <a:ext uri="{FF2B5EF4-FFF2-40B4-BE49-F238E27FC236}">
                <a16:creationId xmlns:a16="http://schemas.microsoft.com/office/drawing/2014/main" id="{1D81111E-D346-4599-9313-F43D8A8601EA}"/>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968720" y="1270923"/>
            <a:ext cx="4378240" cy="3880725"/>
          </a:xfrm>
          <a:prstGeom prst="rect">
            <a:avLst/>
          </a:prstGeom>
          <a:noFill/>
          <a:ln>
            <a:noFill/>
          </a:ln>
        </p:spPr>
      </p:pic>
      <p:pic>
        <p:nvPicPr>
          <p:cNvPr id="9" name="Graphic 8">
            <a:extLst>
              <a:ext uri="{FF2B5EF4-FFF2-40B4-BE49-F238E27FC236}">
                <a16:creationId xmlns:a16="http://schemas.microsoft.com/office/drawing/2014/main" id="{F5D53E1D-D9E1-0544-A813-76817D16D632}"/>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750667" y="1378035"/>
            <a:ext cx="690666" cy="3666500"/>
          </a:xfrm>
          <a:prstGeom prst="rect">
            <a:avLst/>
          </a:prstGeom>
        </p:spPr>
      </p:pic>
      <p:sp>
        <p:nvSpPr>
          <p:cNvPr id="2" name="Rectangle 1">
            <a:extLst>
              <a:ext uri="{FF2B5EF4-FFF2-40B4-BE49-F238E27FC236}">
                <a16:creationId xmlns:a16="http://schemas.microsoft.com/office/drawing/2014/main" id="{86DB8DC6-5AF5-42C5-9EA1-697F1C0824F7}"/>
              </a:ext>
            </a:extLst>
          </p:cNvPr>
          <p:cNvSpPr/>
          <p:nvPr/>
        </p:nvSpPr>
        <p:spPr>
          <a:xfrm>
            <a:off x="6096000" y="266596"/>
            <a:ext cx="6096000" cy="4708981"/>
          </a:xfrm>
          <a:prstGeom prst="rect">
            <a:avLst/>
          </a:prstGeom>
        </p:spPr>
        <p:txBody>
          <a:bodyPr lIns="91440" tIns="45720" rIns="91440" bIns="45720" anchor="t">
            <a:spAutoFit/>
          </a:bodyPr>
          <a:lstStyle/>
          <a:p>
            <a:pPr algn="ctr">
              <a:lnSpc>
                <a:spcPct val="90000"/>
              </a:lnSpc>
              <a:spcAft>
                <a:spcPts val="600"/>
              </a:spcAft>
              <a:defRPr b="1">
                <a:solidFill>
                  <a:srgbClr val="FFFFFF"/>
                </a:solidFill>
                <a:latin typeface="Arial"/>
                <a:ea typeface="Arial"/>
                <a:cs typeface="Arial"/>
                <a:sym typeface="Arial"/>
              </a:defRPr>
            </a:pPr>
            <a:endParaRPr lang="en-US" sz="2000">
              <a:cs typeface="Calibri" panose="020F0502020204030204" pitchFamily="34" charset="0"/>
            </a:endParaRPr>
          </a:p>
          <a:p>
            <a:pPr algn="ctr">
              <a:lnSpc>
                <a:spcPct val="90000"/>
              </a:lnSpc>
              <a:spcAft>
                <a:spcPts val="600"/>
              </a:spcAft>
              <a:defRPr b="1">
                <a:solidFill>
                  <a:srgbClr val="FFFFFF"/>
                </a:solidFill>
                <a:latin typeface="Arial"/>
                <a:ea typeface="Arial"/>
                <a:cs typeface="Arial"/>
                <a:sym typeface="Arial"/>
              </a:defRPr>
            </a:pPr>
            <a:br>
              <a:rPr lang="en-US" sz="2000" i="1"/>
            </a:br>
            <a:endParaRPr lang="en-US" sz="2000">
              <a:solidFill>
                <a:schemeClr val="bg1"/>
              </a:solidFill>
              <a:sym typeface="Arial"/>
            </a:endParaRPr>
          </a:p>
          <a:p>
            <a:pPr algn="ctr">
              <a:defRPr b="1">
                <a:solidFill>
                  <a:srgbClr val="FFFFFF"/>
                </a:solidFill>
                <a:latin typeface="Arial"/>
                <a:ea typeface="Arial"/>
                <a:cs typeface="Arial"/>
                <a:sym typeface="Arial"/>
              </a:defRPr>
            </a:pPr>
            <a:endParaRPr lang="en-US" sz="2000"/>
          </a:p>
          <a:p>
            <a:pPr algn="ctr">
              <a:lnSpc>
                <a:spcPct val="90000"/>
              </a:lnSpc>
              <a:spcAft>
                <a:spcPts val="600"/>
              </a:spcAft>
              <a:defRPr b="1">
                <a:solidFill>
                  <a:srgbClr val="FFFFFF"/>
                </a:solidFill>
                <a:latin typeface="Arial"/>
                <a:ea typeface="Arial"/>
                <a:cs typeface="Arial"/>
                <a:sym typeface="Arial"/>
              </a:defRPr>
            </a:pPr>
            <a:r>
              <a:rPr lang="en-US" sz="2000">
                <a:cs typeface="Calibri"/>
              </a:rPr>
              <a:t>Kira </a:t>
            </a:r>
            <a:r>
              <a:rPr lang="en-US" sz="2000" err="1">
                <a:cs typeface="Calibri"/>
              </a:rPr>
              <a:t>O’Bradovich</a:t>
            </a:r>
            <a:endParaRPr lang="en-US" sz="2000">
              <a:cs typeface="Calibri"/>
            </a:endParaRPr>
          </a:p>
          <a:p>
            <a:pPr algn="ctr">
              <a:defRPr b="1">
                <a:solidFill>
                  <a:srgbClr val="FFFFFF"/>
                </a:solidFill>
                <a:latin typeface="Arial"/>
                <a:ea typeface="Arial"/>
                <a:cs typeface="Arial"/>
                <a:sym typeface="Arial"/>
              </a:defRPr>
            </a:pPr>
            <a:r>
              <a:rPr lang="en-US" sz="2000"/>
              <a:t>kira.p.obradovich@census.gov</a:t>
            </a:r>
          </a:p>
          <a:p>
            <a:pPr algn="ctr">
              <a:defRPr b="1">
                <a:solidFill>
                  <a:srgbClr val="FFFFFF"/>
                </a:solidFill>
                <a:latin typeface="Arial"/>
                <a:ea typeface="Arial"/>
                <a:cs typeface="Arial"/>
                <a:sym typeface="Arial"/>
              </a:defRPr>
            </a:pPr>
            <a:r>
              <a:rPr lang="en-US" sz="2000">
                <a:solidFill>
                  <a:schemeClr val="bg1"/>
                </a:solidFill>
                <a:sym typeface="Arial"/>
              </a:rPr>
              <a:t>202-819-2394</a:t>
            </a:r>
            <a:br>
              <a:rPr lang="en-US" sz="2000"/>
            </a:br>
            <a:r>
              <a:rPr lang="en-US" sz="2000" i="1">
                <a:solidFill>
                  <a:schemeClr val="bg1"/>
                </a:solidFill>
                <a:sym typeface="Arial"/>
              </a:rPr>
              <a:t>Iowa</a:t>
            </a:r>
            <a:endParaRPr lang="en-US" sz="2000" i="1">
              <a:solidFill>
                <a:schemeClr val="bg1"/>
              </a:solidFill>
              <a:cs typeface="Calibri" panose="020F0502020204030204" pitchFamily="34" charset="0"/>
            </a:endParaRPr>
          </a:p>
          <a:p>
            <a:pPr algn="ctr">
              <a:lnSpc>
                <a:spcPct val="90000"/>
              </a:lnSpc>
              <a:spcAft>
                <a:spcPts val="600"/>
              </a:spcAft>
              <a:defRPr b="1">
                <a:solidFill>
                  <a:srgbClr val="FFFFFF"/>
                </a:solidFill>
                <a:latin typeface="Arial"/>
                <a:ea typeface="Arial"/>
                <a:cs typeface="Arial"/>
                <a:sym typeface="Arial"/>
              </a:defRPr>
            </a:pPr>
            <a:endParaRPr lang="en-US" sz="2000">
              <a:cs typeface="Calibri" panose="020F0502020204030204" pitchFamily="34" charset="0"/>
            </a:endParaRPr>
          </a:p>
          <a:p>
            <a:pPr algn="ctr">
              <a:lnSpc>
                <a:spcPct val="90000"/>
              </a:lnSpc>
              <a:spcAft>
                <a:spcPts val="600"/>
              </a:spcAft>
              <a:defRPr b="1">
                <a:solidFill>
                  <a:srgbClr val="FFFFFF"/>
                </a:solidFill>
                <a:latin typeface="Arial"/>
                <a:ea typeface="Arial"/>
                <a:cs typeface="Arial"/>
                <a:sym typeface="Arial"/>
              </a:defRPr>
            </a:pPr>
            <a:r>
              <a:rPr lang="en-US" sz="2000">
                <a:cs typeface="Calibri"/>
              </a:rPr>
              <a:t>Census.askdata@census.gov</a:t>
            </a:r>
          </a:p>
          <a:p>
            <a:pPr algn="ctr">
              <a:lnSpc>
                <a:spcPct val="90000"/>
              </a:lnSpc>
              <a:spcAft>
                <a:spcPts val="600"/>
              </a:spcAft>
              <a:defRPr b="1">
                <a:solidFill>
                  <a:srgbClr val="FFFFFF"/>
                </a:solidFill>
                <a:latin typeface="Arial"/>
                <a:ea typeface="Arial"/>
                <a:cs typeface="Arial"/>
                <a:sym typeface="Arial"/>
              </a:defRPr>
            </a:pPr>
            <a:r>
              <a:rPr lang="en-US" sz="2000">
                <a:cs typeface="Calibri"/>
              </a:rPr>
              <a:t>1-844-ASKDATA</a:t>
            </a:r>
          </a:p>
          <a:p>
            <a:pPr algn="ctr">
              <a:lnSpc>
                <a:spcPct val="90000"/>
              </a:lnSpc>
              <a:spcAft>
                <a:spcPts val="600"/>
              </a:spcAft>
              <a:defRPr b="1">
                <a:solidFill>
                  <a:srgbClr val="FFFFFF"/>
                </a:solidFill>
                <a:latin typeface="Arial"/>
                <a:ea typeface="Arial"/>
                <a:cs typeface="Arial"/>
                <a:sym typeface="Arial"/>
              </a:defRPr>
            </a:pPr>
            <a:endParaRPr lang="en-US" sz="2000">
              <a:cs typeface="Calibri" panose="020F0502020204030204" pitchFamily="34" charset="0"/>
            </a:endParaRPr>
          </a:p>
          <a:p>
            <a:pPr algn="ctr">
              <a:lnSpc>
                <a:spcPct val="90000"/>
              </a:lnSpc>
              <a:spcAft>
                <a:spcPts val="600"/>
              </a:spcAft>
              <a:defRPr b="1">
                <a:solidFill>
                  <a:srgbClr val="FFFFFF"/>
                </a:solidFill>
                <a:latin typeface="Arial"/>
                <a:ea typeface="Arial"/>
                <a:cs typeface="Arial"/>
                <a:sym typeface="Arial"/>
              </a:defRPr>
            </a:pPr>
            <a:r>
              <a:rPr lang="en-US" sz="2000">
                <a:cs typeface="Calibri"/>
              </a:rPr>
              <a:t>@uscensusbureau</a:t>
            </a:r>
          </a:p>
          <a:p>
            <a:pPr algn="ctr">
              <a:lnSpc>
                <a:spcPct val="90000"/>
              </a:lnSpc>
              <a:spcAft>
                <a:spcPts val="600"/>
              </a:spcAft>
              <a:defRPr b="1">
                <a:solidFill>
                  <a:srgbClr val="FFFFFF"/>
                </a:solidFill>
                <a:latin typeface="Arial"/>
                <a:ea typeface="Arial"/>
                <a:cs typeface="Arial"/>
                <a:sym typeface="Arial"/>
              </a:defRPr>
            </a:pPr>
            <a:r>
              <a:rPr lang="en-US" sz="2000">
                <a:cs typeface="Calibri"/>
              </a:rPr>
              <a:t>Subscribe: Census.gov/academy</a:t>
            </a:r>
          </a:p>
        </p:txBody>
      </p:sp>
      <p:sp>
        <p:nvSpPr>
          <p:cNvPr id="3" name="Slide Number Placeholder 2">
            <a:extLst>
              <a:ext uri="{FF2B5EF4-FFF2-40B4-BE49-F238E27FC236}">
                <a16:creationId xmlns:a16="http://schemas.microsoft.com/office/drawing/2014/main" id="{47B47785-99B0-4561-B9DF-9C818BDE6A2F}"/>
              </a:ext>
            </a:extLst>
          </p:cNvPr>
          <p:cNvSpPr>
            <a:spLocks noGrp="1"/>
          </p:cNvSpPr>
          <p:nvPr>
            <p:ph type="sldNum" sz="quarter" idx="4"/>
          </p:nvPr>
        </p:nvSpPr>
        <p:spPr/>
        <p:txBody>
          <a:bodyPr/>
          <a:lstStyle/>
          <a:p>
            <a:fld id="{7C0564C1-ED85-FC4A-AC5D-56F28EA76E8D}" type="slidenum">
              <a:rPr lang="en-US" smtClean="0"/>
              <a:pPr/>
              <a:t>26</a:t>
            </a:fld>
            <a:endParaRPr lang="en-US"/>
          </a:p>
        </p:txBody>
      </p:sp>
      <p:sp>
        <p:nvSpPr>
          <p:cNvPr id="7" name="TextBox 6">
            <a:extLst>
              <a:ext uri="{FF2B5EF4-FFF2-40B4-BE49-F238E27FC236}">
                <a16:creationId xmlns:a16="http://schemas.microsoft.com/office/drawing/2014/main" id="{49F9B5F3-B0CF-D40B-CE10-4B480E2BB20C}"/>
              </a:ext>
            </a:extLst>
          </p:cNvPr>
          <p:cNvSpPr txBox="1"/>
          <p:nvPr/>
        </p:nvSpPr>
        <p:spPr>
          <a:xfrm>
            <a:off x="2493818" y="5655303"/>
            <a:ext cx="7032461" cy="369332"/>
          </a:xfrm>
          <a:prstGeom prst="rect">
            <a:avLst/>
          </a:prstGeom>
          <a:noFill/>
        </p:spPr>
        <p:txBody>
          <a:bodyPr wrap="square" rtlCol="0">
            <a:spAutoFit/>
          </a:bodyPr>
          <a:lstStyle/>
          <a:p>
            <a:r>
              <a:rPr lang="en-US" b="1">
                <a:solidFill>
                  <a:schemeClr val="bg1"/>
                </a:solidFill>
              </a:rPr>
              <a:t>Let Us Know How We Did! Please complete the Follow-up Survey </a:t>
            </a:r>
            <a:r>
              <a:rPr lang="en-US" b="1">
                <a:solidFill>
                  <a:schemeClr val="bg1"/>
                </a:solidFill>
                <a:hlinkClick r:id="rId8">
                  <a:extLst>
                    <a:ext uri="{A12FA001-AC4F-418D-AE19-62706E023703}">
                      <ahyp:hlinkClr xmlns:ahyp="http://schemas.microsoft.com/office/drawing/2018/hyperlinkcolor" val="tx"/>
                    </a:ext>
                  </a:extLst>
                </a:hlinkClick>
              </a:rPr>
              <a:t>here</a:t>
            </a:r>
            <a:r>
              <a:rPr lang="en-US" b="1">
                <a:solidFill>
                  <a:schemeClr val="bg1"/>
                </a:solidFill>
              </a:rPr>
              <a:t>! </a:t>
            </a:r>
          </a:p>
        </p:txBody>
      </p:sp>
    </p:spTree>
    <p:extLst>
      <p:ext uri="{BB962C8B-B14F-4D97-AF65-F5344CB8AC3E}">
        <p14:creationId xmlns:p14="http://schemas.microsoft.com/office/powerpoint/2010/main" val="387819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D9D97-26E4-5A48-83C6-8CCC4666818C}"/>
              </a:ext>
            </a:extLst>
          </p:cNvPr>
          <p:cNvSpPr>
            <a:spLocks noGrp="1"/>
          </p:cNvSpPr>
          <p:nvPr>
            <p:ph type="title" idx="4294967295"/>
          </p:nvPr>
        </p:nvSpPr>
        <p:spPr>
          <a:xfrm>
            <a:off x="4836318" y="3832542"/>
            <a:ext cx="2519363" cy="587375"/>
          </a:xfrm>
        </p:spPr>
        <p:txBody>
          <a:bodyPr>
            <a:normAutofit fontScale="90000"/>
          </a:bodyPr>
          <a:lstStyle/>
          <a:p>
            <a:pPr algn="ctr"/>
            <a:r>
              <a:rPr lang="en-US" b="1">
                <a:solidFill>
                  <a:schemeClr val="bg1"/>
                </a:solidFill>
              </a:rPr>
              <a:t>THANK YOU</a:t>
            </a:r>
          </a:p>
        </p:txBody>
      </p:sp>
    </p:spTree>
    <p:extLst>
      <p:ext uri="{BB962C8B-B14F-4D97-AF65-F5344CB8AC3E}">
        <p14:creationId xmlns:p14="http://schemas.microsoft.com/office/powerpoint/2010/main" val="93108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noGrp="1"/>
          </p:cNvSpPr>
          <p:nvPr>
            <p:ph type="title" idx="4294967295"/>
          </p:nvPr>
        </p:nvSpPr>
        <p:spPr>
          <a:xfrm>
            <a:off x="2211185" y="3065228"/>
            <a:ext cx="2261816" cy="710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b="1">
                <a:solidFill>
                  <a:schemeClr val="accent1">
                    <a:lumMod val="75000"/>
                  </a:schemeClr>
                </a:solidFill>
                <a:latin typeface="+mn-lt"/>
              </a:rPr>
              <a:t>Overview</a:t>
            </a:r>
            <a:endParaRPr kumimoji="0" lang="en-US" sz="4400" b="1" i="0" u="none" strike="noStrike" kern="1200" cap="none" spc="0" normalizeH="0" baseline="0" noProof="0">
              <a:ln>
                <a:noFill/>
              </a:ln>
              <a:solidFill>
                <a:schemeClr val="accent1">
                  <a:lumMod val="75000"/>
                </a:schemeClr>
              </a:solidFill>
              <a:effectLst/>
              <a:uLnTx/>
              <a:uFillTx/>
              <a:latin typeface="+mn-lt"/>
              <a:ea typeface="+mj-ea"/>
              <a:cs typeface="+mj-cs"/>
            </a:endParaRPr>
          </a:p>
        </p:txBody>
      </p:sp>
      <p:sp>
        <p:nvSpPr>
          <p:cNvPr id="3" name="Content Placeholder 2">
            <a:extLst>
              <a:ext uri="{FF2B5EF4-FFF2-40B4-BE49-F238E27FC236}">
                <a16:creationId xmlns:a16="http://schemas.microsoft.com/office/drawing/2014/main" id="{1AE96002-27C8-084F-A2CD-D3C33E56F071}"/>
              </a:ext>
            </a:extLst>
          </p:cNvPr>
          <p:cNvSpPr txBox="1">
            <a:spLocks/>
          </p:cNvSpPr>
          <p:nvPr/>
        </p:nvSpPr>
        <p:spPr>
          <a:xfrm>
            <a:off x="5316912" y="1878664"/>
            <a:ext cx="6130684" cy="142502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3200">
                <a:solidFill>
                  <a:schemeClr val="accent1">
                    <a:lumMod val="75000"/>
                  </a:schemeClr>
                </a:solidFill>
                <a:cs typeface="Calibri"/>
              </a:rPr>
              <a:t>Overview of the Census Bureau</a:t>
            </a:r>
          </a:p>
          <a:p>
            <a:pPr marL="514350" indent="-514350">
              <a:buFont typeface="+mj-lt"/>
              <a:buAutoNum type="arabicPeriod"/>
            </a:pPr>
            <a:r>
              <a:rPr lang="en-US" sz="3200">
                <a:solidFill>
                  <a:schemeClr val="accent1">
                    <a:lumMod val="75000"/>
                  </a:schemeClr>
                </a:solidFill>
                <a:cs typeface="Calibri"/>
              </a:rPr>
              <a:t>Census Surveys &amp; New Releases</a:t>
            </a:r>
          </a:p>
          <a:p>
            <a:pPr marL="514350" indent="-514350">
              <a:buFont typeface="Calibri Light" panose="020F0302020204030204"/>
              <a:buAutoNum type="arabicPeriod"/>
            </a:pPr>
            <a:r>
              <a:rPr lang="en-US" sz="3200">
                <a:solidFill>
                  <a:schemeClr val="accent1">
                    <a:lumMod val="75000"/>
                  </a:schemeClr>
                </a:solidFill>
                <a:cs typeface="Calibri"/>
              </a:rPr>
              <a:t>Urban vs. Rural Classification</a:t>
            </a:r>
          </a:p>
          <a:p>
            <a:pPr marL="514350" indent="-514350">
              <a:buFont typeface="Calibri Light" panose="020F0302020204030204"/>
              <a:buAutoNum type="arabicPeriod"/>
            </a:pPr>
            <a:r>
              <a:rPr lang="en-US" sz="3200">
                <a:solidFill>
                  <a:schemeClr val="accent1">
                    <a:lumMod val="75000"/>
                  </a:schemeClr>
                </a:solidFill>
                <a:cs typeface="Calibri"/>
              </a:rPr>
              <a:t>Data Tools &amp; Resources</a:t>
            </a:r>
          </a:p>
          <a:p>
            <a:pPr marL="514350" indent="-514350">
              <a:buFont typeface="+mj-lt"/>
              <a:buAutoNum type="arabicPeriod"/>
            </a:pPr>
            <a:r>
              <a:rPr lang="en-US" sz="3200">
                <a:solidFill>
                  <a:schemeClr val="accent1">
                    <a:lumMod val="75000"/>
                  </a:schemeClr>
                </a:solidFill>
                <a:cs typeface="Calibri"/>
              </a:rPr>
              <a:t>Questions</a:t>
            </a:r>
          </a:p>
        </p:txBody>
      </p:sp>
      <p:sp>
        <p:nvSpPr>
          <p:cNvPr id="4" name="Slide Number Placeholder 3">
            <a:extLst>
              <a:ext uri="{FF2B5EF4-FFF2-40B4-BE49-F238E27FC236}">
                <a16:creationId xmlns:a16="http://schemas.microsoft.com/office/drawing/2014/main" id="{072F36A6-2180-4106-91A7-3E9A74BB34B4}"/>
              </a:ext>
            </a:extLst>
          </p:cNvPr>
          <p:cNvSpPr>
            <a:spLocks noGrp="1"/>
          </p:cNvSpPr>
          <p:nvPr>
            <p:ph type="sldNum" sz="quarter" idx="4"/>
          </p:nvPr>
        </p:nvSpPr>
        <p:spPr/>
        <p:txBody>
          <a:bodyPr/>
          <a:lstStyle/>
          <a:p>
            <a:fld id="{7C0564C1-ED85-FC4A-AC5D-56F28EA76E8D}" type="slidenum">
              <a:rPr lang="en-US" smtClean="0"/>
              <a:pPr/>
              <a:t>3</a:t>
            </a:fld>
            <a:endParaRPr lang="en-US"/>
          </a:p>
        </p:txBody>
      </p:sp>
    </p:spTree>
    <p:extLst>
      <p:ext uri="{BB962C8B-B14F-4D97-AF65-F5344CB8AC3E}">
        <p14:creationId xmlns:p14="http://schemas.microsoft.com/office/powerpoint/2010/main" val="108502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p:cNvSpPr>
          <p:nvPr/>
        </p:nvSpPr>
        <p:spPr>
          <a:xfrm>
            <a:off x="2518327" y="3279965"/>
            <a:ext cx="1923753" cy="495414"/>
          </a:xfrm>
          <a:prstGeom prst="rect">
            <a:avLst/>
          </a:prstGeom>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b="1">
                <a:solidFill>
                  <a:schemeClr val="bg1"/>
                </a:solidFill>
                <a:latin typeface="+mn-lt"/>
              </a:rPr>
              <a:t>1.</a:t>
            </a:r>
          </a:p>
        </p:txBody>
      </p:sp>
      <p:sp>
        <p:nvSpPr>
          <p:cNvPr id="3" name="Content Placeholder 2">
            <a:extLst>
              <a:ext uri="{FF2B5EF4-FFF2-40B4-BE49-F238E27FC236}">
                <a16:creationId xmlns:a16="http://schemas.microsoft.com/office/drawing/2014/main" id="{1AE96002-27C8-084F-A2CD-D3C33E56F071}"/>
              </a:ext>
            </a:extLst>
          </p:cNvPr>
          <p:cNvSpPr txBox="1">
            <a:spLocks noGrp="1"/>
          </p:cNvSpPr>
          <p:nvPr>
            <p:ph type="title" idx="4294967295"/>
          </p:nvPr>
        </p:nvSpPr>
        <p:spPr>
          <a:xfrm>
            <a:off x="5151438" y="3207718"/>
            <a:ext cx="6697662" cy="618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chemeClr val="bg1"/>
                </a:solidFill>
                <a:cs typeface="Calibri"/>
              </a:rPr>
              <a:t>The Census Bureau</a:t>
            </a:r>
            <a:endParaRPr kumimoji="0" lang="en-US" sz="3600" b="0" i="0" u="none" strike="noStrike" kern="1200" cap="none" spc="0" normalizeH="0" baseline="0" noProof="0">
              <a:ln>
                <a:noFill/>
              </a:ln>
              <a:solidFill>
                <a:schemeClr val="bg1"/>
              </a:solidFill>
              <a:effectLst/>
              <a:uLnTx/>
              <a:uFillTx/>
              <a:latin typeface="+mn-lt"/>
              <a:ea typeface="+mn-ea"/>
              <a:cs typeface="Calibri"/>
            </a:endParaRPr>
          </a:p>
        </p:txBody>
      </p:sp>
      <p:pic>
        <p:nvPicPr>
          <p:cNvPr id="6" name="Graphic 5">
            <a:extLst>
              <a:ext uri="{FF2B5EF4-FFF2-40B4-BE49-F238E27FC236}">
                <a16:creationId xmlns:a16="http://schemas.microsoft.com/office/drawing/2014/main" id="{3F920EE4-A52B-FE4C-A407-6C176578C0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38898" y="1695178"/>
            <a:ext cx="690666" cy="3666500"/>
          </a:xfrm>
          <a:prstGeom prst="rect">
            <a:avLst/>
          </a:prstGeom>
        </p:spPr>
      </p:pic>
      <p:sp>
        <p:nvSpPr>
          <p:cNvPr id="4" name="Slide Number Placeholder 3">
            <a:extLst>
              <a:ext uri="{FF2B5EF4-FFF2-40B4-BE49-F238E27FC236}">
                <a16:creationId xmlns:a16="http://schemas.microsoft.com/office/drawing/2014/main" id="{F893C10A-1617-413B-AD32-0E80FEF76F03}"/>
              </a:ext>
            </a:extLst>
          </p:cNvPr>
          <p:cNvSpPr>
            <a:spLocks noGrp="1"/>
          </p:cNvSpPr>
          <p:nvPr>
            <p:ph type="sldNum" sz="quarter" idx="4"/>
          </p:nvPr>
        </p:nvSpPr>
        <p:spPr/>
        <p:txBody>
          <a:bodyPr/>
          <a:lstStyle/>
          <a:p>
            <a:fld id="{7C0564C1-ED85-FC4A-AC5D-56F28EA76E8D}" type="slidenum">
              <a:rPr lang="en-US" smtClean="0"/>
              <a:pPr/>
              <a:t>4</a:t>
            </a:fld>
            <a:endParaRPr lang="en-US"/>
          </a:p>
        </p:txBody>
      </p:sp>
    </p:spTree>
    <p:extLst>
      <p:ext uri="{BB962C8B-B14F-4D97-AF65-F5344CB8AC3E}">
        <p14:creationId xmlns:p14="http://schemas.microsoft.com/office/powerpoint/2010/main" val="130836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28476B-03CF-4481-B6C5-5F0C52FA5B6F}"/>
              </a:ext>
            </a:extLst>
          </p:cNvPr>
          <p:cNvSpPr>
            <a:spLocks noGrp="1"/>
          </p:cNvSpPr>
          <p:nvPr>
            <p:ph type="sldNum" sz="quarter" idx="4"/>
          </p:nvPr>
        </p:nvSpPr>
        <p:spPr/>
        <p:txBody>
          <a:bodyPr/>
          <a:lstStyle/>
          <a:p>
            <a:fld id="{7C0564C1-ED85-FC4A-AC5D-56F28EA76E8D}" type="slidenum">
              <a:rPr lang="en-US" smtClean="0"/>
              <a:pPr/>
              <a:t>5</a:t>
            </a:fld>
            <a:endParaRPr lang="en-US"/>
          </a:p>
        </p:txBody>
      </p:sp>
      <p:sp>
        <p:nvSpPr>
          <p:cNvPr id="7" name="Housing…">
            <a:extLst>
              <a:ext uri="{FF2B5EF4-FFF2-40B4-BE49-F238E27FC236}">
                <a16:creationId xmlns:a16="http://schemas.microsoft.com/office/drawing/2014/main" id="{4B747BBD-52BC-1547-8356-5A2EA472228F}"/>
              </a:ext>
            </a:extLst>
          </p:cNvPr>
          <p:cNvSpPr txBox="1"/>
          <p:nvPr/>
        </p:nvSpPr>
        <p:spPr>
          <a:xfrm>
            <a:off x="838200" y="3971636"/>
            <a:ext cx="4275116" cy="2067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113792" tIns="113792" rIns="113792" bIns="113792" numCol="1" anchor="t">
            <a:spAutoFit/>
          </a:bodyPr>
          <a:lstStyle/>
          <a:p>
            <a:pPr algn="ctr" defTabSz="711200">
              <a:lnSpc>
                <a:spcPct val="90000"/>
              </a:lnSpc>
              <a:spcBef>
                <a:spcPts val="600"/>
              </a:spcBef>
              <a:buSzPct val="100000"/>
              <a:defRPr sz="1600" b="1">
                <a:solidFill>
                  <a:srgbClr val="FFFFFF"/>
                </a:solidFill>
                <a:latin typeface="Lucida Sans"/>
                <a:ea typeface="Lucida Sans"/>
                <a:cs typeface="Lucida Sans"/>
                <a:sym typeface="Lucida Sans"/>
              </a:defRPr>
            </a:pPr>
            <a:r>
              <a:rPr lang="en-US">
                <a:latin typeface="Calibri"/>
                <a:cs typeface="Calibri"/>
              </a:rPr>
              <a:t>XXXX</a:t>
            </a:r>
            <a:endParaRPr lang="en-US" sz="1400">
              <a:latin typeface="Calibri"/>
              <a:cs typeface="Calibri"/>
            </a:endParaRPr>
          </a:p>
          <a:p>
            <a:pPr algn="ctr">
              <a:spcBef>
                <a:spcPts val="0"/>
              </a:spcBef>
              <a:spcAft>
                <a:spcPts val="1200"/>
              </a:spcAft>
            </a:pPr>
            <a:r>
              <a:rPr lang="en-US" sz="1900">
                <a:solidFill>
                  <a:schemeClr val="accent1">
                    <a:lumMod val="75000"/>
                  </a:schemeClr>
                </a:solidFill>
                <a:latin typeface="Calibri"/>
                <a:ea typeface="Calibri" charset="0"/>
                <a:cs typeface="Calibri"/>
              </a:rPr>
              <a:t>The U.S. Census Bureau is the federal government’s largest statistical agency.</a:t>
            </a:r>
          </a:p>
          <a:p>
            <a:pPr algn="ctr">
              <a:spcBef>
                <a:spcPts val="0"/>
              </a:spcBef>
              <a:spcAft>
                <a:spcPts val="1200"/>
              </a:spcAft>
            </a:pPr>
            <a:r>
              <a:rPr lang="en-US" sz="1900">
                <a:solidFill>
                  <a:schemeClr val="accent1">
                    <a:lumMod val="75000"/>
                  </a:schemeClr>
                </a:solidFill>
                <a:latin typeface="Calibri" charset="0"/>
                <a:ea typeface="Calibri" charset="0"/>
                <a:cs typeface="Calibri" charset="0"/>
              </a:rPr>
              <a:t>Our mission is to serve as the nation’s leading provider of quality data about its people and economy</a:t>
            </a:r>
            <a:r>
              <a:rPr lang="en-US" sz="1900">
                <a:solidFill>
                  <a:schemeClr val="tx2"/>
                </a:solidFill>
                <a:latin typeface="Calibri" charset="0"/>
                <a:ea typeface="Calibri" charset="0"/>
                <a:cs typeface="Calibri" charset="0"/>
              </a:rPr>
              <a:t>. </a:t>
            </a:r>
            <a:endParaRPr sz="140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DD98FC9-8951-432F-B7EB-2F0193BFD1E4}"/>
              </a:ext>
            </a:extLst>
          </p:cNvPr>
          <p:cNvSpPr txBox="1"/>
          <p:nvPr/>
        </p:nvSpPr>
        <p:spPr>
          <a:xfrm>
            <a:off x="6096000" y="804645"/>
            <a:ext cx="5965371" cy="4862870"/>
          </a:xfrm>
          <a:prstGeom prst="rect">
            <a:avLst/>
          </a:prstGeom>
          <a:noFill/>
        </p:spPr>
        <p:txBody>
          <a:bodyPr wrap="square" lIns="91440" tIns="45720" rIns="91440" bIns="45720" anchor="t">
            <a:spAutoFit/>
          </a:bodyPr>
          <a:lstStyle/>
          <a:p>
            <a:pPr>
              <a:spcAft>
                <a:spcPts val="1200"/>
              </a:spcAft>
            </a:pPr>
            <a:r>
              <a:rPr lang="en-US" sz="2000" dirty="0">
                <a:solidFill>
                  <a:schemeClr val="bg1"/>
                </a:solidFill>
                <a:latin typeface="Calibri"/>
                <a:ea typeface="Calibri" charset="0"/>
                <a:cs typeface="Calibri"/>
              </a:rPr>
              <a:t>     We conduct </a:t>
            </a:r>
            <a:r>
              <a:rPr lang="en-US" sz="2000" b="1" dirty="0">
                <a:solidFill>
                  <a:schemeClr val="bg1"/>
                </a:solidFill>
                <a:latin typeface="Calibri"/>
                <a:ea typeface="Calibri" charset="0"/>
                <a:cs typeface="Calibri"/>
              </a:rPr>
              <a:t>more than 130 </a:t>
            </a:r>
            <a:r>
              <a:rPr lang="en-US" sz="2000" dirty="0">
                <a:solidFill>
                  <a:schemeClr val="bg1"/>
                </a:solidFill>
                <a:latin typeface="Calibri"/>
                <a:ea typeface="Calibri" charset="0"/>
                <a:cs typeface="Calibri"/>
              </a:rPr>
              <a:t>censuses and surveys       </a:t>
            </a:r>
            <a:br>
              <a:rPr lang="en-US" sz="2000" dirty="0">
                <a:latin typeface="Calibri"/>
                <a:ea typeface="Calibri" charset="0"/>
                <a:cs typeface="Calibri"/>
              </a:rPr>
            </a:br>
            <a:r>
              <a:rPr lang="en-US" sz="2000" dirty="0">
                <a:solidFill>
                  <a:schemeClr val="bg1"/>
                </a:solidFill>
                <a:latin typeface="Calibri"/>
                <a:ea typeface="Calibri" charset="0"/>
                <a:cs typeface="Calibri"/>
              </a:rPr>
              <a:t>      each year, including:</a:t>
            </a:r>
            <a:endParaRPr lang="en-US" dirty="0">
              <a:solidFill>
                <a:schemeClr val="bg1"/>
              </a:solidFill>
              <a:latin typeface="Calibri"/>
              <a:ea typeface="Calibri" charset="0"/>
              <a:cs typeface="Calibri"/>
            </a:endParaRPr>
          </a:p>
          <a:p>
            <a:pPr marL="635000" lvl="1" indent="-339725">
              <a:spcBef>
                <a:spcPts val="0"/>
              </a:spcBef>
              <a:spcAft>
                <a:spcPts val="1200"/>
              </a:spcAft>
              <a:buFont typeface=".AppleSystemUIFont" charset="-120"/>
              <a:buChar char="-"/>
            </a:pPr>
            <a:r>
              <a:rPr lang="en-US" sz="2000" b="1" dirty="0">
                <a:solidFill>
                  <a:schemeClr val="bg1"/>
                </a:solidFill>
                <a:latin typeface="Calibri"/>
                <a:ea typeface="Calibri" charset="0"/>
                <a:cs typeface="Calibri"/>
              </a:rPr>
              <a:t>The Decennial Census </a:t>
            </a:r>
            <a:r>
              <a:rPr lang="mr-IN" sz="2000" dirty="0">
                <a:solidFill>
                  <a:schemeClr val="bg1"/>
                </a:solidFill>
                <a:latin typeface="Calibri"/>
                <a:ea typeface="Calibri" charset="0"/>
                <a:cs typeface="Calibri" charset="0"/>
              </a:rPr>
              <a:t>–</a:t>
            </a:r>
            <a:r>
              <a:rPr lang="en-US" sz="2000" dirty="0">
                <a:solidFill>
                  <a:schemeClr val="bg1"/>
                </a:solidFill>
                <a:latin typeface="Calibri"/>
                <a:ea typeface="Calibri" charset="0"/>
                <a:cs typeface="Calibri"/>
              </a:rPr>
              <a:t> the once-a-decade population and housing count of all 50 states and U.S. territories</a:t>
            </a:r>
          </a:p>
          <a:p>
            <a:pPr marL="635000" lvl="1" indent="-339725">
              <a:spcAft>
                <a:spcPts val="1200"/>
              </a:spcAft>
              <a:buFont typeface=".AppleSystemUIFont" charset="-120"/>
              <a:buChar char="-"/>
            </a:pPr>
            <a:r>
              <a:rPr lang="en-US" sz="2000" b="1" dirty="0">
                <a:solidFill>
                  <a:schemeClr val="bg1"/>
                </a:solidFill>
                <a:latin typeface="Calibri"/>
                <a:ea typeface="Calibri" charset="0"/>
                <a:cs typeface="Calibri"/>
              </a:rPr>
              <a:t>The American Community Survey </a:t>
            </a:r>
            <a:r>
              <a:rPr lang="mr-IN" sz="2000" dirty="0">
                <a:solidFill>
                  <a:schemeClr val="bg1"/>
                </a:solidFill>
                <a:latin typeface="Calibri"/>
                <a:ea typeface="Calibri" charset="0"/>
                <a:cs typeface="Calibri" charset="0"/>
              </a:rPr>
              <a:t>–</a:t>
            </a:r>
            <a:r>
              <a:rPr lang="en-US" sz="2000" dirty="0">
                <a:solidFill>
                  <a:schemeClr val="bg1"/>
                </a:solidFill>
                <a:latin typeface="Calibri"/>
                <a:ea typeface="Calibri" charset="0"/>
                <a:cs typeface="Calibri"/>
              </a:rPr>
              <a:t> the ongoing, annual survey of the social, economic, housing, and demographic characteristics of the nation’s population </a:t>
            </a:r>
          </a:p>
          <a:p>
            <a:pPr marL="635000" lvl="1" indent="-339725">
              <a:spcAft>
                <a:spcPts val="1200"/>
              </a:spcAft>
              <a:buFont typeface=".AppleSystemUIFont" charset="-120"/>
              <a:buChar char="-"/>
            </a:pPr>
            <a:r>
              <a:rPr lang="mr-IN" sz="2000" dirty="0">
                <a:solidFill>
                  <a:schemeClr val="bg1"/>
                </a:solidFill>
                <a:latin typeface="Calibri"/>
                <a:ea typeface="Calibri" charset="0"/>
                <a:cs typeface="Calibri"/>
              </a:rPr>
              <a:t>The </a:t>
            </a:r>
            <a:r>
              <a:rPr lang="mr-IN" sz="2000" b="1" dirty="0">
                <a:solidFill>
                  <a:schemeClr val="bg1"/>
                </a:solidFill>
                <a:latin typeface="Calibri"/>
                <a:ea typeface="Calibri" charset="0"/>
                <a:cs typeface="Calibri"/>
              </a:rPr>
              <a:t>Economic Census </a:t>
            </a:r>
            <a:r>
              <a:rPr lang="mr-IN" sz="2000" dirty="0">
                <a:solidFill>
                  <a:schemeClr val="bg1"/>
                </a:solidFill>
                <a:latin typeface="Calibri"/>
                <a:ea typeface="Calibri" charset="0"/>
                <a:cs typeface="Calibri" charset="0"/>
              </a:rPr>
              <a:t>–</a:t>
            </a:r>
            <a:r>
              <a:rPr lang="en-US" sz="2000" dirty="0">
                <a:solidFill>
                  <a:schemeClr val="bg1"/>
                </a:solidFill>
                <a:latin typeface="Calibri"/>
                <a:ea typeface="Calibri" charset="0"/>
                <a:cs typeface="Calibri"/>
              </a:rPr>
              <a:t>  </a:t>
            </a:r>
            <a:r>
              <a:rPr lang="en-US" sz="2000" dirty="0">
                <a:solidFill>
                  <a:schemeClr val="bg1"/>
                </a:solidFill>
                <a:ea typeface="+mn-lt"/>
                <a:cs typeface="+mn-lt"/>
              </a:rPr>
              <a:t>the official five-year measure of American businesses providing comprehensive statistics at the national, state, and local levels</a:t>
            </a:r>
          </a:p>
        </p:txBody>
      </p:sp>
      <p:pic>
        <p:nvPicPr>
          <p:cNvPr id="4" name="Picture 3">
            <a:extLst>
              <a:ext uri="{FF2B5EF4-FFF2-40B4-BE49-F238E27FC236}">
                <a16:creationId xmlns:a16="http://schemas.microsoft.com/office/drawing/2014/main" id="{E400C440-9B92-300D-23C2-DEF862D07289}"/>
              </a:ext>
            </a:extLst>
          </p:cNvPr>
          <p:cNvPicPr>
            <a:picLocks noChangeAspect="1"/>
          </p:cNvPicPr>
          <p:nvPr/>
        </p:nvPicPr>
        <p:blipFill>
          <a:blip r:embed="rId3"/>
          <a:stretch>
            <a:fillRect/>
          </a:stretch>
        </p:blipFill>
        <p:spPr>
          <a:xfrm>
            <a:off x="16985" y="-1"/>
            <a:ext cx="6008391" cy="4075889"/>
          </a:xfrm>
          <a:prstGeom prst="rect">
            <a:avLst/>
          </a:prstGeom>
        </p:spPr>
      </p:pic>
    </p:spTree>
    <p:extLst>
      <p:ext uri="{BB962C8B-B14F-4D97-AF65-F5344CB8AC3E}">
        <p14:creationId xmlns:p14="http://schemas.microsoft.com/office/powerpoint/2010/main" val="259841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CE7FCA2D-1140-4996-AABA-43C5511A765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5" name="Title 1">
            <a:extLst>
              <a:ext uri="{FF2B5EF4-FFF2-40B4-BE49-F238E27FC236}">
                <a16:creationId xmlns:a16="http://schemas.microsoft.com/office/drawing/2014/main" id="{FFA2E581-5AA6-44A3-A36A-3423D8EDD274}"/>
              </a:ext>
            </a:extLst>
          </p:cNvPr>
          <p:cNvSpPr txBox="1">
            <a:spLocks/>
          </p:cNvSpPr>
          <p:nvPr/>
        </p:nvSpPr>
        <p:spPr>
          <a:xfrm>
            <a:off x="376650" y="368591"/>
            <a:ext cx="9159236" cy="4300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chemeClr val="accent1">
                    <a:lumMod val="75000"/>
                  </a:schemeClr>
                </a:solidFill>
                <a:latin typeface="Calibri"/>
                <a:cs typeface="Calibri"/>
              </a:rPr>
              <a:t>Hierarchy of Census Geography, From Nation to Block</a:t>
            </a:r>
          </a:p>
        </p:txBody>
      </p:sp>
      <p:pic>
        <p:nvPicPr>
          <p:cNvPr id="3" name="Picture 5" descr="Block Geography CV2 (1).png">
            <a:extLst>
              <a:ext uri="{FF2B5EF4-FFF2-40B4-BE49-F238E27FC236}">
                <a16:creationId xmlns:a16="http://schemas.microsoft.com/office/drawing/2014/main" id="{A753478C-24A3-4A25-B4D3-89D28492931E}"/>
              </a:ext>
            </a:extLst>
          </p:cNvPr>
          <p:cNvPicPr>
            <a:picLocks noChangeAspect="1"/>
          </p:cNvPicPr>
          <p:nvPr/>
        </p:nvPicPr>
        <p:blipFill>
          <a:blip r:embed="rId5"/>
          <a:stretch>
            <a:fillRect/>
          </a:stretch>
        </p:blipFill>
        <p:spPr>
          <a:xfrm>
            <a:off x="468402" y="1099762"/>
            <a:ext cx="10961598" cy="4413607"/>
          </a:xfrm>
          <a:prstGeom prst="rect">
            <a:avLst/>
          </a:prstGeom>
        </p:spPr>
      </p:pic>
      <p:sp>
        <p:nvSpPr>
          <p:cNvPr id="4" name="Content Placeholder 2">
            <a:extLst>
              <a:ext uri="{FF2B5EF4-FFF2-40B4-BE49-F238E27FC236}">
                <a16:creationId xmlns:a16="http://schemas.microsoft.com/office/drawing/2014/main" id="{CFF1FE07-4AC0-2CA0-6884-514CDD6DD850}"/>
              </a:ext>
            </a:extLst>
          </p:cNvPr>
          <p:cNvSpPr txBox="1">
            <a:spLocks/>
          </p:cNvSpPr>
          <p:nvPr/>
        </p:nvSpPr>
        <p:spPr>
          <a:xfrm>
            <a:off x="7980157" y="5588077"/>
            <a:ext cx="3911451" cy="50676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200">
              <a:solidFill>
                <a:schemeClr val="accent1">
                  <a:lumMod val="75000"/>
                </a:schemeClr>
              </a:solidFill>
            </a:endParaRPr>
          </a:p>
        </p:txBody>
      </p:sp>
      <p:sp>
        <p:nvSpPr>
          <p:cNvPr id="6" name="TextBox 5">
            <a:extLst>
              <a:ext uri="{FF2B5EF4-FFF2-40B4-BE49-F238E27FC236}">
                <a16:creationId xmlns:a16="http://schemas.microsoft.com/office/drawing/2014/main" id="{808CF81C-620B-93FC-A58D-803723E7E6D0}"/>
              </a:ext>
            </a:extLst>
          </p:cNvPr>
          <p:cNvSpPr txBox="1"/>
          <p:nvPr/>
        </p:nvSpPr>
        <p:spPr>
          <a:xfrm>
            <a:off x="7980157" y="5889244"/>
            <a:ext cx="1389866" cy="646331"/>
          </a:xfrm>
          <a:prstGeom prst="rect">
            <a:avLst/>
          </a:prstGeom>
          <a:noFill/>
        </p:spPr>
        <p:txBody>
          <a:bodyPr wrap="square" lIns="91440" tIns="45720" rIns="91440" bIns="45720" numCol="1" rtlCol="0" anchor="t">
            <a:spAutoFit/>
          </a:bodyPr>
          <a:lstStyle/>
          <a:p>
            <a:pPr marL="285750" indent="-285750">
              <a:buFont typeface="Wingdings" panose="05000000000000000000" pitchFamily="2" charset="2"/>
              <a:buChar char="ü"/>
            </a:pPr>
            <a:endParaRPr lang="en-US">
              <a:solidFill>
                <a:schemeClr val="accent1">
                  <a:lumMod val="75000"/>
                </a:schemeClr>
              </a:solidFill>
              <a:cs typeface="Calibri"/>
            </a:endParaRPr>
          </a:p>
          <a:p>
            <a:endParaRPr lang="en-US">
              <a:solidFill>
                <a:schemeClr val="accent1">
                  <a:lumMod val="75000"/>
                </a:schemeClr>
              </a:solidFill>
            </a:endParaRPr>
          </a:p>
        </p:txBody>
      </p:sp>
      <p:sp>
        <p:nvSpPr>
          <p:cNvPr id="7" name="TextBox 6">
            <a:extLst>
              <a:ext uri="{FF2B5EF4-FFF2-40B4-BE49-F238E27FC236}">
                <a16:creationId xmlns:a16="http://schemas.microsoft.com/office/drawing/2014/main" id="{BD4A2984-AAAF-3F45-026F-07D1E16C74E0}"/>
              </a:ext>
            </a:extLst>
          </p:cNvPr>
          <p:cNvSpPr txBox="1"/>
          <p:nvPr/>
        </p:nvSpPr>
        <p:spPr>
          <a:xfrm>
            <a:off x="9340868" y="6012513"/>
            <a:ext cx="2541022" cy="646331"/>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endParaRPr lang="en-US">
              <a:solidFill>
                <a:schemeClr val="accent1">
                  <a:lumMod val="75000"/>
                </a:schemeClr>
              </a:solidFill>
              <a:cs typeface="Calibri"/>
            </a:endParaRPr>
          </a:p>
          <a:p>
            <a:endParaRPr lang="en-US">
              <a:solidFill>
                <a:schemeClr val="accent1">
                  <a:lumMod val="75000"/>
                </a:schemeClr>
              </a:solidFill>
            </a:endParaRPr>
          </a:p>
        </p:txBody>
      </p:sp>
    </p:spTree>
    <p:extLst>
      <p:ext uri="{BB962C8B-B14F-4D97-AF65-F5344CB8AC3E}">
        <p14:creationId xmlns:p14="http://schemas.microsoft.com/office/powerpoint/2010/main" val="290381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E5AC6C2-B40B-D843-9EB1-371F25C11B7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50540" y="709414"/>
            <a:ext cx="1074452" cy="229180"/>
          </a:xfrm>
          <a:prstGeom prst="rect">
            <a:avLst/>
          </a:prstGeom>
        </p:spPr>
      </p:pic>
      <p:sp>
        <p:nvSpPr>
          <p:cNvPr id="3" name="Title 1">
            <a:extLst>
              <a:ext uri="{FF2B5EF4-FFF2-40B4-BE49-F238E27FC236}">
                <a16:creationId xmlns:a16="http://schemas.microsoft.com/office/drawing/2014/main" id="{CFA7AED8-8EA2-7E45-80E3-8540D1873B9B}"/>
              </a:ext>
            </a:extLst>
          </p:cNvPr>
          <p:cNvSpPr txBox="1">
            <a:spLocks noGrp="1"/>
          </p:cNvSpPr>
          <p:nvPr>
            <p:ph type="title" idx="4294967295"/>
          </p:nvPr>
        </p:nvSpPr>
        <p:spPr>
          <a:xfrm>
            <a:off x="376650" y="368591"/>
            <a:ext cx="7195726" cy="4300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pitchFamily="34" charset="0"/>
                <a:ea typeface="+mj-ea"/>
                <a:cs typeface="Calibri" panose="020F0502020204030204" pitchFamily="34" charset="0"/>
              </a:rPr>
              <a:t>Census Geographies</a:t>
            </a:r>
          </a:p>
        </p:txBody>
      </p:sp>
      <p:grpSp>
        <p:nvGrpSpPr>
          <p:cNvPr id="41" name="Group 40" descr="Graphic showing geographies for which data may be available at the Census Bureau.">
            <a:extLst>
              <a:ext uri="{FF2B5EF4-FFF2-40B4-BE49-F238E27FC236}">
                <a16:creationId xmlns:a16="http://schemas.microsoft.com/office/drawing/2014/main" id="{E514F74C-807F-409A-ACF9-FC788622D3C0}"/>
              </a:ext>
            </a:extLst>
          </p:cNvPr>
          <p:cNvGrpSpPr/>
          <p:nvPr/>
        </p:nvGrpSpPr>
        <p:grpSpPr>
          <a:xfrm>
            <a:off x="1315015" y="1422400"/>
            <a:ext cx="9560293" cy="4158223"/>
            <a:chOff x="1315015" y="1422400"/>
            <a:chExt cx="9560293" cy="4158223"/>
          </a:xfrm>
        </p:grpSpPr>
        <p:cxnSp>
          <p:nvCxnSpPr>
            <p:cNvPr id="16" name="Straight Connector 15">
              <a:extLst>
                <a:ext uri="{FF2B5EF4-FFF2-40B4-BE49-F238E27FC236}">
                  <a16:creationId xmlns:a16="http://schemas.microsoft.com/office/drawing/2014/main" id="{464681C4-78B1-134E-97D3-1EF25975EBFB}"/>
                </a:ext>
              </a:extLst>
            </p:cNvPr>
            <p:cNvCxnSpPr>
              <a:cxnSpLocks/>
              <a:stCxn id="7" idx="0"/>
              <a:endCxn id="12" idx="2"/>
            </p:cNvCxnSpPr>
            <p:nvPr/>
          </p:nvCxnSpPr>
          <p:spPr>
            <a:xfrm flipV="1">
              <a:off x="5787127" y="3343452"/>
              <a:ext cx="0" cy="339406"/>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cxnSp>
          <p:nvCxnSpPr>
            <p:cNvPr id="26" name="Straight Connector 25">
              <a:extLst>
                <a:ext uri="{FF2B5EF4-FFF2-40B4-BE49-F238E27FC236}">
                  <a16:creationId xmlns:a16="http://schemas.microsoft.com/office/drawing/2014/main" id="{1A31AAAE-8332-BA44-B9C9-0AE4555A68FF}"/>
                </a:ext>
              </a:extLst>
            </p:cNvPr>
            <p:cNvCxnSpPr>
              <a:cxnSpLocks/>
              <a:stCxn id="12" idx="0"/>
              <a:endCxn id="11" idx="2"/>
            </p:cNvCxnSpPr>
            <p:nvPr/>
          </p:nvCxnSpPr>
          <p:spPr>
            <a:xfrm flipV="1">
              <a:off x="5787127" y="2597729"/>
              <a:ext cx="0" cy="339406"/>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cxnSp>
          <p:nvCxnSpPr>
            <p:cNvPr id="27" name="Straight Connector 26">
              <a:extLst>
                <a:ext uri="{FF2B5EF4-FFF2-40B4-BE49-F238E27FC236}">
                  <a16:creationId xmlns:a16="http://schemas.microsoft.com/office/drawing/2014/main" id="{D629A733-F6BE-9341-B740-08C276785453}"/>
                </a:ext>
              </a:extLst>
            </p:cNvPr>
            <p:cNvCxnSpPr>
              <a:cxnSpLocks/>
              <a:stCxn id="11" idx="0"/>
              <a:endCxn id="8" idx="2"/>
            </p:cNvCxnSpPr>
            <p:nvPr/>
          </p:nvCxnSpPr>
          <p:spPr>
            <a:xfrm flipV="1">
              <a:off x="5787127" y="1852005"/>
              <a:ext cx="0" cy="339406"/>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cxnSp>
          <p:nvCxnSpPr>
            <p:cNvPr id="32" name="Straight Connector 31">
              <a:extLst>
                <a:ext uri="{FF2B5EF4-FFF2-40B4-BE49-F238E27FC236}">
                  <a16:creationId xmlns:a16="http://schemas.microsoft.com/office/drawing/2014/main" id="{D1DA21DB-DB3D-2C41-8B4A-427F8B7A4FAE}"/>
                </a:ext>
              </a:extLst>
            </p:cNvPr>
            <p:cNvCxnSpPr>
              <a:cxnSpLocks/>
              <a:stCxn id="6" idx="0"/>
              <a:endCxn id="7" idx="2"/>
            </p:cNvCxnSpPr>
            <p:nvPr/>
          </p:nvCxnSpPr>
          <p:spPr>
            <a:xfrm flipH="1" flipV="1">
              <a:off x="5787127" y="4089176"/>
              <a:ext cx="1" cy="339406"/>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cxnSp>
          <p:nvCxnSpPr>
            <p:cNvPr id="33" name="Straight Connector 32">
              <a:extLst>
                <a:ext uri="{FF2B5EF4-FFF2-40B4-BE49-F238E27FC236}">
                  <a16:creationId xmlns:a16="http://schemas.microsoft.com/office/drawing/2014/main" id="{00FE7BBA-DA53-F24D-9334-5835FBF97E13}"/>
                </a:ext>
              </a:extLst>
            </p:cNvPr>
            <p:cNvCxnSpPr>
              <a:cxnSpLocks/>
              <a:stCxn id="5" idx="0"/>
              <a:endCxn id="6" idx="2"/>
            </p:cNvCxnSpPr>
            <p:nvPr/>
          </p:nvCxnSpPr>
          <p:spPr>
            <a:xfrm flipH="1" flipV="1">
              <a:off x="5787128" y="4834899"/>
              <a:ext cx="1" cy="339406"/>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grpSp>
          <p:nvGrpSpPr>
            <p:cNvPr id="4" name="Group 3">
              <a:extLst>
                <a:ext uri="{FF2B5EF4-FFF2-40B4-BE49-F238E27FC236}">
                  <a16:creationId xmlns:a16="http://schemas.microsoft.com/office/drawing/2014/main" id="{086BBE0C-5C28-4673-B7F9-0E0B58538659}"/>
                </a:ext>
              </a:extLst>
            </p:cNvPr>
            <p:cNvGrpSpPr/>
            <p:nvPr/>
          </p:nvGrpSpPr>
          <p:grpSpPr>
            <a:xfrm>
              <a:off x="1315015" y="1422400"/>
              <a:ext cx="9560293" cy="4158223"/>
              <a:chOff x="1315015" y="1422400"/>
              <a:chExt cx="9560293" cy="4158223"/>
            </a:xfrm>
          </p:grpSpPr>
          <p:cxnSp>
            <p:nvCxnSpPr>
              <p:cNvPr id="36" name="Straight Connector 35">
                <a:extLst>
                  <a:ext uri="{FF2B5EF4-FFF2-40B4-BE49-F238E27FC236}">
                    <a16:creationId xmlns:a16="http://schemas.microsoft.com/office/drawing/2014/main" id="{C153A816-0AB8-9148-BD23-86CF34AD445C}"/>
                  </a:ext>
                </a:extLst>
              </p:cNvPr>
              <p:cNvCxnSpPr>
                <a:cxnSpLocks/>
                <a:endCxn id="35" idx="1"/>
              </p:cNvCxnSpPr>
              <p:nvPr/>
            </p:nvCxnSpPr>
            <p:spPr>
              <a:xfrm>
                <a:off x="6462920" y="1737352"/>
                <a:ext cx="1897694" cy="955868"/>
              </a:xfrm>
              <a:prstGeom prst="line">
                <a:avLst/>
              </a:prstGeom>
              <a:ln>
                <a:solidFill>
                  <a:srgbClr val="5F277E"/>
                </a:solidFill>
              </a:ln>
            </p:spPr>
            <p:style>
              <a:lnRef idx="3">
                <a:schemeClr val="accent4"/>
              </a:lnRef>
              <a:fillRef idx="0">
                <a:schemeClr val="accent4"/>
              </a:fillRef>
              <a:effectRef idx="2">
                <a:schemeClr val="accent4"/>
              </a:effectRef>
              <a:fontRef idx="minor">
                <a:schemeClr val="tx1"/>
              </a:fontRef>
            </p:style>
          </p:cxnSp>
          <p:cxnSp>
            <p:nvCxnSpPr>
              <p:cNvPr id="31" name="Straight Connector 30">
                <a:extLst>
                  <a:ext uri="{FF2B5EF4-FFF2-40B4-BE49-F238E27FC236}">
                    <a16:creationId xmlns:a16="http://schemas.microsoft.com/office/drawing/2014/main" id="{FFB50670-5751-2D4D-9AE3-FF8B349542D6}"/>
                  </a:ext>
                </a:extLst>
              </p:cNvPr>
              <p:cNvCxnSpPr>
                <a:cxnSpLocks/>
                <a:endCxn id="29" idx="1"/>
              </p:cNvCxnSpPr>
              <p:nvPr/>
            </p:nvCxnSpPr>
            <p:spPr>
              <a:xfrm>
                <a:off x="6405067" y="1700524"/>
                <a:ext cx="1955547" cy="519428"/>
              </a:xfrm>
              <a:prstGeom prst="line">
                <a:avLst/>
              </a:prstGeom>
              <a:ln>
                <a:solidFill>
                  <a:srgbClr val="5F277E"/>
                </a:solidFill>
              </a:ln>
            </p:spPr>
            <p:style>
              <a:lnRef idx="3">
                <a:schemeClr val="accent4"/>
              </a:lnRef>
              <a:fillRef idx="0">
                <a:schemeClr val="accent4"/>
              </a:fillRef>
              <a:effectRef idx="2">
                <a:schemeClr val="accent4"/>
              </a:effectRef>
              <a:fontRef idx="minor">
                <a:schemeClr val="tx1"/>
              </a:fontRef>
            </p:style>
          </p:cxnSp>
          <p:sp>
            <p:nvSpPr>
              <p:cNvPr id="5" name="Rounded Rectangle 4">
                <a:extLst>
                  <a:ext uri="{FF2B5EF4-FFF2-40B4-BE49-F238E27FC236}">
                    <a16:creationId xmlns:a16="http://schemas.microsoft.com/office/drawing/2014/main" id="{17554648-1A82-5441-B74C-59B8F709C4B6}"/>
                  </a:ext>
                </a:extLst>
              </p:cNvPr>
              <p:cNvSpPr/>
              <p:nvPr/>
            </p:nvSpPr>
            <p:spPr>
              <a:xfrm>
                <a:off x="5063048" y="5174305"/>
                <a:ext cx="1448160" cy="406318"/>
              </a:xfrm>
              <a:prstGeom prst="roundRect">
                <a:avLst/>
              </a:prstGeom>
              <a:solidFill>
                <a:srgbClr val="19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Block*</a:t>
                </a:r>
              </a:p>
            </p:txBody>
          </p:sp>
          <p:sp>
            <p:nvSpPr>
              <p:cNvPr id="6" name="Rounded Rectangle 5">
                <a:extLst>
                  <a:ext uri="{FF2B5EF4-FFF2-40B4-BE49-F238E27FC236}">
                    <a16:creationId xmlns:a16="http://schemas.microsoft.com/office/drawing/2014/main" id="{A035E9EE-583B-8E48-B126-63CBBE28F09A}"/>
                  </a:ext>
                </a:extLst>
              </p:cNvPr>
              <p:cNvSpPr/>
              <p:nvPr/>
            </p:nvSpPr>
            <p:spPr>
              <a:xfrm>
                <a:off x="5063047" y="4428582"/>
                <a:ext cx="1448160" cy="406318"/>
              </a:xfrm>
              <a:prstGeom prst="roundRect">
                <a:avLst/>
              </a:prstGeom>
              <a:solidFill>
                <a:srgbClr val="19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Block Group</a:t>
                </a:r>
              </a:p>
            </p:txBody>
          </p:sp>
          <p:sp>
            <p:nvSpPr>
              <p:cNvPr id="7" name="Rounded Rectangle 6">
                <a:extLst>
                  <a:ext uri="{FF2B5EF4-FFF2-40B4-BE49-F238E27FC236}">
                    <a16:creationId xmlns:a16="http://schemas.microsoft.com/office/drawing/2014/main" id="{5EB49834-10E5-F74D-B848-948D798E6CF9}"/>
                  </a:ext>
                </a:extLst>
              </p:cNvPr>
              <p:cNvSpPr/>
              <p:nvPr/>
            </p:nvSpPr>
            <p:spPr>
              <a:xfrm>
                <a:off x="5063047" y="3682858"/>
                <a:ext cx="1448158" cy="406318"/>
              </a:xfrm>
              <a:prstGeom prst="roundRect">
                <a:avLst/>
              </a:prstGeom>
              <a:solidFill>
                <a:srgbClr val="19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Tract</a:t>
                </a:r>
              </a:p>
            </p:txBody>
          </p:sp>
          <p:sp>
            <p:nvSpPr>
              <p:cNvPr id="8" name="Rounded Rectangle 7">
                <a:extLst>
                  <a:ext uri="{FF2B5EF4-FFF2-40B4-BE49-F238E27FC236}">
                    <a16:creationId xmlns:a16="http://schemas.microsoft.com/office/drawing/2014/main" id="{3500439A-899F-3A4C-B64D-C95F824C2A2A}"/>
                  </a:ext>
                </a:extLst>
              </p:cNvPr>
              <p:cNvSpPr/>
              <p:nvPr/>
            </p:nvSpPr>
            <p:spPr>
              <a:xfrm>
                <a:off x="5063048" y="1445687"/>
                <a:ext cx="1448157" cy="406318"/>
              </a:xfrm>
              <a:prstGeom prst="roundRect">
                <a:avLst/>
              </a:prstGeom>
              <a:solidFill>
                <a:srgbClr val="19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Nation</a:t>
                </a:r>
              </a:p>
            </p:txBody>
          </p:sp>
          <p:sp>
            <p:nvSpPr>
              <p:cNvPr id="9" name="Rounded Rectangle 8">
                <a:extLst>
                  <a:ext uri="{FF2B5EF4-FFF2-40B4-BE49-F238E27FC236}">
                    <a16:creationId xmlns:a16="http://schemas.microsoft.com/office/drawing/2014/main" id="{979D6E9C-DA92-7B4A-AB4A-6730940EC7ED}"/>
                  </a:ext>
                </a:extLst>
              </p:cNvPr>
              <p:cNvSpPr/>
              <p:nvPr/>
            </p:nvSpPr>
            <p:spPr>
              <a:xfrm>
                <a:off x="1315015" y="4952056"/>
                <a:ext cx="1874016" cy="527008"/>
              </a:xfrm>
              <a:prstGeom prst="roundRect">
                <a:avLst/>
              </a:prstGeom>
              <a:solidFill>
                <a:srgbClr val="A7C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040"/>
                    </a:solidFill>
                    <a:effectLst/>
                    <a:uLnTx/>
                    <a:uFillTx/>
                    <a:latin typeface="Calibri" panose="020F0502020204030204"/>
                    <a:ea typeface="+mn-ea"/>
                    <a:cs typeface="+mn-cs"/>
                  </a:rPr>
                  <a:t>County Subdivision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040"/>
                    </a:solidFill>
                    <a:effectLst/>
                    <a:uLnTx/>
                    <a:uFillTx/>
                    <a:latin typeface="Calibri" panose="020F0502020204030204"/>
                    <a:ea typeface="+mn-ea"/>
                    <a:cs typeface="+mn-cs"/>
                  </a:rPr>
                  <a:t>(CCD)</a:t>
                </a:r>
              </a:p>
            </p:txBody>
          </p:sp>
          <p:sp>
            <p:nvSpPr>
              <p:cNvPr id="10" name="Rounded Rectangle 9">
                <a:extLst>
                  <a:ext uri="{FF2B5EF4-FFF2-40B4-BE49-F238E27FC236}">
                    <a16:creationId xmlns:a16="http://schemas.microsoft.com/office/drawing/2014/main" id="{22733DAE-AB98-BC4D-85CD-78FB11C81AC4}"/>
                  </a:ext>
                </a:extLst>
              </p:cNvPr>
              <p:cNvSpPr/>
              <p:nvPr/>
            </p:nvSpPr>
            <p:spPr>
              <a:xfrm>
                <a:off x="1315015" y="3903186"/>
                <a:ext cx="1915432" cy="361397"/>
              </a:xfrm>
              <a:prstGeom prst="roundRect">
                <a:avLst/>
              </a:prstGeom>
              <a:solidFill>
                <a:srgbClr val="A7C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04040"/>
                    </a:solidFill>
                    <a:effectLst/>
                    <a:uLnTx/>
                    <a:uFillTx/>
                    <a:latin typeface="Calibri" panose="020F0502020204030204"/>
                    <a:ea typeface="+mn-ea"/>
                    <a:cs typeface="+mn-cs"/>
                  </a:rPr>
                  <a:t>Voting District</a:t>
                </a:r>
              </a:p>
            </p:txBody>
          </p:sp>
          <p:sp>
            <p:nvSpPr>
              <p:cNvPr id="11" name="Rounded Rectangle 10">
                <a:extLst>
                  <a:ext uri="{FF2B5EF4-FFF2-40B4-BE49-F238E27FC236}">
                    <a16:creationId xmlns:a16="http://schemas.microsoft.com/office/drawing/2014/main" id="{0EEDD58F-F5B9-B545-9D75-4B5E4C276565}"/>
                  </a:ext>
                </a:extLst>
              </p:cNvPr>
              <p:cNvSpPr/>
              <p:nvPr/>
            </p:nvSpPr>
            <p:spPr>
              <a:xfrm>
                <a:off x="5063048" y="2191411"/>
                <a:ext cx="1448157" cy="406318"/>
              </a:xfrm>
              <a:prstGeom prst="roundRect">
                <a:avLst/>
              </a:prstGeom>
              <a:solidFill>
                <a:srgbClr val="19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State</a:t>
                </a:r>
              </a:p>
            </p:txBody>
          </p:sp>
          <p:sp>
            <p:nvSpPr>
              <p:cNvPr id="12" name="Rounded Rectangle 11">
                <a:extLst>
                  <a:ext uri="{FF2B5EF4-FFF2-40B4-BE49-F238E27FC236}">
                    <a16:creationId xmlns:a16="http://schemas.microsoft.com/office/drawing/2014/main" id="{7B85E55D-8946-8D44-87AA-5C8C8D6EDFF9}"/>
                  </a:ext>
                </a:extLst>
              </p:cNvPr>
              <p:cNvSpPr/>
              <p:nvPr/>
            </p:nvSpPr>
            <p:spPr>
              <a:xfrm>
                <a:off x="5063047" y="2937135"/>
                <a:ext cx="1448158" cy="406318"/>
              </a:xfrm>
              <a:prstGeom prst="roundRect">
                <a:avLst/>
              </a:prstGeom>
              <a:solidFill>
                <a:srgbClr val="1954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a:ea typeface="+mn-ea"/>
                    <a:cs typeface="+mn-cs"/>
                  </a:rPr>
                  <a:t>County</a:t>
                </a:r>
              </a:p>
            </p:txBody>
          </p:sp>
          <p:sp>
            <p:nvSpPr>
              <p:cNvPr id="13" name="Rounded Rectangle 12">
                <a:extLst>
                  <a:ext uri="{FF2B5EF4-FFF2-40B4-BE49-F238E27FC236}">
                    <a16:creationId xmlns:a16="http://schemas.microsoft.com/office/drawing/2014/main" id="{0D1162DD-4A43-3A44-B1A2-52A215F7DE4C}"/>
                  </a:ext>
                </a:extLst>
              </p:cNvPr>
              <p:cNvSpPr/>
              <p:nvPr/>
            </p:nvSpPr>
            <p:spPr>
              <a:xfrm>
                <a:off x="8360614" y="4264582"/>
                <a:ext cx="2514694" cy="534385"/>
              </a:xfrm>
              <a:prstGeom prst="round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Places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(Inc. &amp; CDP)</a:t>
                </a:r>
              </a:p>
            </p:txBody>
          </p:sp>
          <p:cxnSp>
            <p:nvCxnSpPr>
              <p:cNvPr id="14" name="Straight Connector 13">
                <a:extLst>
                  <a:ext uri="{FF2B5EF4-FFF2-40B4-BE49-F238E27FC236}">
                    <a16:creationId xmlns:a16="http://schemas.microsoft.com/office/drawing/2014/main" id="{EDCA3688-C98C-574D-A4F9-E54BA53334D5}"/>
                  </a:ext>
                </a:extLst>
              </p:cNvPr>
              <p:cNvCxnSpPr>
                <a:cxnSpLocks/>
                <a:stCxn id="9" idx="0"/>
                <a:endCxn id="12" idx="1"/>
              </p:cNvCxnSpPr>
              <p:nvPr/>
            </p:nvCxnSpPr>
            <p:spPr>
              <a:xfrm flipV="1">
                <a:off x="2252023" y="3140294"/>
                <a:ext cx="2811024" cy="1811762"/>
              </a:xfrm>
              <a:prstGeom prst="line">
                <a:avLst/>
              </a:prstGeom>
              <a:ln>
                <a:solidFill>
                  <a:srgbClr val="A7C0CD"/>
                </a:solidFill>
              </a:ln>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629FAD9B-635C-7F43-A32C-3D14D817C204}"/>
                  </a:ext>
                </a:extLst>
              </p:cNvPr>
              <p:cNvCxnSpPr>
                <a:cxnSpLocks/>
                <a:stCxn id="13" idx="1"/>
                <a:endCxn id="11" idx="3"/>
              </p:cNvCxnSpPr>
              <p:nvPr/>
            </p:nvCxnSpPr>
            <p:spPr>
              <a:xfrm flipH="1" flipV="1">
                <a:off x="6511205" y="2394570"/>
                <a:ext cx="1849409" cy="2137205"/>
              </a:xfrm>
              <a:prstGeom prst="line">
                <a:avLst/>
              </a:prstGeom>
              <a:ln>
                <a:solidFill>
                  <a:srgbClr val="0095A8"/>
                </a:solidFill>
              </a:ln>
            </p:spPr>
            <p:style>
              <a:lnRef idx="3">
                <a:schemeClr val="accent4"/>
              </a:lnRef>
              <a:fillRef idx="0">
                <a:schemeClr val="accent4"/>
              </a:fillRef>
              <a:effectRef idx="2">
                <a:schemeClr val="accent4"/>
              </a:effectRef>
              <a:fontRef idx="minor">
                <a:schemeClr val="tx1"/>
              </a:fontRef>
            </p:style>
          </p:cxnSp>
          <p:sp>
            <p:nvSpPr>
              <p:cNvPr id="17" name="Rounded Rectangle 16">
                <a:extLst>
                  <a:ext uri="{FF2B5EF4-FFF2-40B4-BE49-F238E27FC236}">
                    <a16:creationId xmlns:a16="http://schemas.microsoft.com/office/drawing/2014/main" id="{F6E5EE95-952D-634C-861C-769A4BE0D14E}"/>
                  </a:ext>
                </a:extLst>
              </p:cNvPr>
              <p:cNvSpPr/>
              <p:nvPr/>
            </p:nvSpPr>
            <p:spPr>
              <a:xfrm>
                <a:off x="8360614" y="3718259"/>
                <a:ext cx="2514694" cy="370286"/>
              </a:xfrm>
              <a:prstGeom prst="round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State Leg. Dist.</a:t>
                </a:r>
              </a:p>
            </p:txBody>
          </p:sp>
          <p:cxnSp>
            <p:nvCxnSpPr>
              <p:cNvPr id="18" name="Straight Connector 17">
                <a:extLst>
                  <a:ext uri="{FF2B5EF4-FFF2-40B4-BE49-F238E27FC236}">
                    <a16:creationId xmlns:a16="http://schemas.microsoft.com/office/drawing/2014/main" id="{29AFC511-573A-1C47-AB9E-4BC388B5082D}"/>
                  </a:ext>
                </a:extLst>
              </p:cNvPr>
              <p:cNvCxnSpPr>
                <a:cxnSpLocks/>
                <a:stCxn id="17" idx="1"/>
                <a:endCxn id="11" idx="3"/>
              </p:cNvCxnSpPr>
              <p:nvPr/>
            </p:nvCxnSpPr>
            <p:spPr>
              <a:xfrm flipH="1" flipV="1">
                <a:off x="6511205" y="2394570"/>
                <a:ext cx="1849409" cy="1508832"/>
              </a:xfrm>
              <a:prstGeom prst="line">
                <a:avLst/>
              </a:prstGeom>
              <a:ln>
                <a:solidFill>
                  <a:srgbClr val="0095A8"/>
                </a:solidFill>
              </a:ln>
            </p:spPr>
            <p:style>
              <a:lnRef idx="3">
                <a:schemeClr val="accent4"/>
              </a:lnRef>
              <a:fillRef idx="0">
                <a:schemeClr val="accent4"/>
              </a:fillRef>
              <a:effectRef idx="2">
                <a:schemeClr val="accent4"/>
              </a:effectRef>
              <a:fontRef idx="minor">
                <a:schemeClr val="tx1"/>
              </a:fontRef>
            </p:style>
          </p:cxnSp>
          <p:cxnSp>
            <p:nvCxnSpPr>
              <p:cNvPr id="19" name="Straight Connector 18">
                <a:extLst>
                  <a:ext uri="{FF2B5EF4-FFF2-40B4-BE49-F238E27FC236}">
                    <a16:creationId xmlns:a16="http://schemas.microsoft.com/office/drawing/2014/main" id="{98A9AE1C-CBD1-634F-9AE5-97DF6CAFB6C1}"/>
                  </a:ext>
                </a:extLst>
              </p:cNvPr>
              <p:cNvCxnSpPr>
                <a:cxnSpLocks/>
                <a:stCxn id="10" idx="3"/>
                <a:endCxn id="12" idx="1"/>
              </p:cNvCxnSpPr>
              <p:nvPr/>
            </p:nvCxnSpPr>
            <p:spPr>
              <a:xfrm flipV="1">
                <a:off x="3230447" y="3140294"/>
                <a:ext cx="1832600" cy="943591"/>
              </a:xfrm>
              <a:prstGeom prst="line">
                <a:avLst/>
              </a:prstGeom>
              <a:ln>
                <a:solidFill>
                  <a:srgbClr val="A7C0CD"/>
                </a:solidFill>
              </a:ln>
            </p:spPr>
            <p:style>
              <a:lnRef idx="3">
                <a:schemeClr val="accent4"/>
              </a:lnRef>
              <a:fillRef idx="0">
                <a:schemeClr val="accent4"/>
              </a:fillRef>
              <a:effectRef idx="2">
                <a:schemeClr val="accent4"/>
              </a:effectRef>
              <a:fontRef idx="minor">
                <a:schemeClr val="tx1"/>
              </a:fontRef>
            </p:style>
          </p:cxnSp>
          <p:sp>
            <p:nvSpPr>
              <p:cNvPr id="20" name="Rounded Rectangle 19">
                <a:extLst>
                  <a:ext uri="{FF2B5EF4-FFF2-40B4-BE49-F238E27FC236}">
                    <a16:creationId xmlns:a16="http://schemas.microsoft.com/office/drawing/2014/main" id="{7756751B-9BBA-7942-B066-215A12225309}"/>
                  </a:ext>
                </a:extLst>
              </p:cNvPr>
              <p:cNvSpPr/>
              <p:nvPr/>
            </p:nvSpPr>
            <p:spPr>
              <a:xfrm>
                <a:off x="8360614" y="3191972"/>
                <a:ext cx="2514694" cy="370286"/>
              </a:xfrm>
              <a:prstGeom prst="round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Urban Growth Area</a:t>
                </a:r>
              </a:p>
            </p:txBody>
          </p:sp>
          <p:cxnSp>
            <p:nvCxnSpPr>
              <p:cNvPr id="21" name="Straight Connector 20">
                <a:extLst>
                  <a:ext uri="{FF2B5EF4-FFF2-40B4-BE49-F238E27FC236}">
                    <a16:creationId xmlns:a16="http://schemas.microsoft.com/office/drawing/2014/main" id="{C55C12A1-A73D-CB46-ADA1-ACDBDD35CF2F}"/>
                  </a:ext>
                </a:extLst>
              </p:cNvPr>
              <p:cNvCxnSpPr>
                <a:cxnSpLocks/>
                <a:stCxn id="20" idx="1"/>
                <a:endCxn id="11" idx="3"/>
              </p:cNvCxnSpPr>
              <p:nvPr/>
            </p:nvCxnSpPr>
            <p:spPr>
              <a:xfrm flipH="1" flipV="1">
                <a:off x="6511205" y="2394570"/>
                <a:ext cx="1849409" cy="982545"/>
              </a:xfrm>
              <a:prstGeom prst="line">
                <a:avLst/>
              </a:prstGeom>
              <a:ln>
                <a:solidFill>
                  <a:srgbClr val="0095A8"/>
                </a:solidFill>
              </a:ln>
            </p:spPr>
            <p:style>
              <a:lnRef idx="3">
                <a:schemeClr val="accent4"/>
              </a:lnRef>
              <a:fillRef idx="0">
                <a:schemeClr val="accent4"/>
              </a:fillRef>
              <a:effectRef idx="2">
                <a:schemeClr val="accent4"/>
              </a:effectRef>
              <a:fontRef idx="minor">
                <a:schemeClr val="tx1"/>
              </a:fontRef>
            </p:style>
          </p:cxnSp>
          <p:sp>
            <p:nvSpPr>
              <p:cNvPr id="22" name="Rounded Rectangle 21">
                <a:extLst>
                  <a:ext uri="{FF2B5EF4-FFF2-40B4-BE49-F238E27FC236}">
                    <a16:creationId xmlns:a16="http://schemas.microsoft.com/office/drawing/2014/main" id="{9CAE7EE6-E0FC-0A4D-9FC1-97163D1B811E}"/>
                  </a:ext>
                </a:extLst>
              </p:cNvPr>
              <p:cNvSpPr/>
              <p:nvPr/>
            </p:nvSpPr>
            <p:spPr>
              <a:xfrm>
                <a:off x="1315016" y="3159854"/>
                <a:ext cx="1915432" cy="350956"/>
              </a:xfrm>
              <a:prstGeom prst="round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School District</a:t>
                </a:r>
              </a:p>
            </p:txBody>
          </p:sp>
          <p:sp>
            <p:nvSpPr>
              <p:cNvPr id="23" name="Rounded Rectangle 22">
                <a:extLst>
                  <a:ext uri="{FF2B5EF4-FFF2-40B4-BE49-F238E27FC236}">
                    <a16:creationId xmlns:a16="http://schemas.microsoft.com/office/drawing/2014/main" id="{35390622-2599-6743-AF35-3A4D42F54701}"/>
                  </a:ext>
                </a:extLst>
              </p:cNvPr>
              <p:cNvSpPr/>
              <p:nvPr/>
            </p:nvSpPr>
            <p:spPr>
              <a:xfrm>
                <a:off x="1315016" y="2584083"/>
                <a:ext cx="1915432" cy="375513"/>
              </a:xfrm>
              <a:prstGeom prst="round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Congressional District</a:t>
                </a:r>
              </a:p>
            </p:txBody>
          </p:sp>
          <p:cxnSp>
            <p:nvCxnSpPr>
              <p:cNvPr id="24" name="Straight Connector 23">
                <a:extLst>
                  <a:ext uri="{FF2B5EF4-FFF2-40B4-BE49-F238E27FC236}">
                    <a16:creationId xmlns:a16="http://schemas.microsoft.com/office/drawing/2014/main" id="{E82772EB-4FE4-4A40-ADB0-5B5FEA6CFB6D}"/>
                  </a:ext>
                </a:extLst>
              </p:cNvPr>
              <p:cNvCxnSpPr>
                <a:cxnSpLocks/>
                <a:stCxn id="22" idx="3"/>
                <a:endCxn id="11" idx="1"/>
              </p:cNvCxnSpPr>
              <p:nvPr/>
            </p:nvCxnSpPr>
            <p:spPr>
              <a:xfrm flipV="1">
                <a:off x="3230448" y="2394570"/>
                <a:ext cx="1832600" cy="940762"/>
              </a:xfrm>
              <a:prstGeom prst="line">
                <a:avLst/>
              </a:prstGeom>
              <a:ln>
                <a:solidFill>
                  <a:srgbClr val="0057B8"/>
                </a:solidFill>
              </a:ln>
            </p:spPr>
            <p:style>
              <a:lnRef idx="3">
                <a:schemeClr val="accent4"/>
              </a:lnRef>
              <a:fillRef idx="0">
                <a:schemeClr val="accent4"/>
              </a:fillRef>
              <a:effectRef idx="2">
                <a:schemeClr val="accent4"/>
              </a:effectRef>
              <a:fontRef idx="minor">
                <a:schemeClr val="tx1"/>
              </a:fontRef>
            </p:style>
          </p:cxnSp>
          <p:cxnSp>
            <p:nvCxnSpPr>
              <p:cNvPr id="25" name="Straight Connector 24">
                <a:extLst>
                  <a:ext uri="{FF2B5EF4-FFF2-40B4-BE49-F238E27FC236}">
                    <a16:creationId xmlns:a16="http://schemas.microsoft.com/office/drawing/2014/main" id="{C4C504AD-72CF-A34A-B4C7-04C593268017}"/>
                  </a:ext>
                </a:extLst>
              </p:cNvPr>
              <p:cNvCxnSpPr>
                <a:cxnSpLocks/>
                <a:endCxn id="11" idx="1"/>
              </p:cNvCxnSpPr>
              <p:nvPr/>
            </p:nvCxnSpPr>
            <p:spPr>
              <a:xfrm flipV="1">
                <a:off x="3111955" y="2394570"/>
                <a:ext cx="1951093" cy="372861"/>
              </a:xfrm>
              <a:prstGeom prst="line">
                <a:avLst/>
              </a:prstGeom>
              <a:ln>
                <a:solidFill>
                  <a:srgbClr val="0057B8"/>
                </a:solidFill>
              </a:ln>
            </p:spPr>
            <p:style>
              <a:lnRef idx="3">
                <a:schemeClr val="accent4"/>
              </a:lnRef>
              <a:fillRef idx="0">
                <a:schemeClr val="accent4"/>
              </a:fillRef>
              <a:effectRef idx="2">
                <a:schemeClr val="accent4"/>
              </a:effectRef>
              <a:fontRef idx="minor">
                <a:schemeClr val="tx1"/>
              </a:fontRef>
            </p:style>
          </p:cxnSp>
          <p:sp>
            <p:nvSpPr>
              <p:cNvPr id="28" name="Rounded Rectangle 27">
                <a:extLst>
                  <a:ext uri="{FF2B5EF4-FFF2-40B4-BE49-F238E27FC236}">
                    <a16:creationId xmlns:a16="http://schemas.microsoft.com/office/drawing/2014/main" id="{18EE3298-E694-9D4E-A12D-DBA73F5BB772}"/>
                  </a:ext>
                </a:extLst>
              </p:cNvPr>
              <p:cNvSpPr/>
              <p:nvPr/>
            </p:nvSpPr>
            <p:spPr>
              <a:xfrm>
                <a:off x="1315016" y="1992796"/>
                <a:ext cx="1915432" cy="350956"/>
              </a:xfrm>
              <a:prstGeom prst="roundRect">
                <a:avLst/>
              </a:prstGeom>
              <a:solidFill>
                <a:srgbClr val="4B6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ZCTA</a:t>
                </a:r>
              </a:p>
            </p:txBody>
          </p:sp>
          <p:sp>
            <p:nvSpPr>
              <p:cNvPr id="29" name="Rounded Rectangle 28">
                <a:extLst>
                  <a:ext uri="{FF2B5EF4-FFF2-40B4-BE49-F238E27FC236}">
                    <a16:creationId xmlns:a16="http://schemas.microsoft.com/office/drawing/2014/main" id="{91E6F006-8F63-8148-8872-34255DD5B35E}"/>
                  </a:ext>
                </a:extLst>
              </p:cNvPr>
              <p:cNvSpPr/>
              <p:nvPr/>
            </p:nvSpPr>
            <p:spPr>
              <a:xfrm>
                <a:off x="8360614" y="2044474"/>
                <a:ext cx="2514694" cy="350956"/>
              </a:xfrm>
              <a:prstGeom prst="round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Urban Areas</a:t>
                </a:r>
              </a:p>
            </p:txBody>
          </p:sp>
          <p:cxnSp>
            <p:nvCxnSpPr>
              <p:cNvPr id="30" name="Straight Connector 29">
                <a:extLst>
                  <a:ext uri="{FF2B5EF4-FFF2-40B4-BE49-F238E27FC236}">
                    <a16:creationId xmlns:a16="http://schemas.microsoft.com/office/drawing/2014/main" id="{41D3B61B-6763-4C4B-BC79-2CD9CD517487}"/>
                  </a:ext>
                </a:extLst>
              </p:cNvPr>
              <p:cNvCxnSpPr>
                <a:cxnSpLocks/>
                <a:stCxn id="28" idx="3"/>
                <a:endCxn id="8" idx="1"/>
              </p:cNvCxnSpPr>
              <p:nvPr/>
            </p:nvCxnSpPr>
            <p:spPr>
              <a:xfrm flipV="1">
                <a:off x="3230448" y="1648846"/>
                <a:ext cx="1832600" cy="519428"/>
              </a:xfrm>
              <a:prstGeom prst="line">
                <a:avLst/>
              </a:prstGeom>
              <a:ln>
                <a:solidFill>
                  <a:srgbClr val="4B636E"/>
                </a:solidFill>
              </a:ln>
            </p:spPr>
            <p:style>
              <a:lnRef idx="3">
                <a:schemeClr val="accent4"/>
              </a:lnRef>
              <a:fillRef idx="0">
                <a:schemeClr val="accent4"/>
              </a:fillRef>
              <a:effectRef idx="2">
                <a:schemeClr val="accent4"/>
              </a:effectRef>
              <a:fontRef idx="minor">
                <a:schemeClr val="tx1"/>
              </a:fontRef>
            </p:style>
          </p:cxnSp>
          <p:sp>
            <p:nvSpPr>
              <p:cNvPr id="34" name="Rounded Rectangle 33">
                <a:extLst>
                  <a:ext uri="{FF2B5EF4-FFF2-40B4-BE49-F238E27FC236}">
                    <a16:creationId xmlns:a16="http://schemas.microsoft.com/office/drawing/2014/main" id="{2CEAA5A6-6280-264E-BEEF-E3DCC4A201E1}"/>
                  </a:ext>
                </a:extLst>
              </p:cNvPr>
              <p:cNvSpPr/>
              <p:nvPr/>
            </p:nvSpPr>
            <p:spPr>
              <a:xfrm>
                <a:off x="8343806" y="1422400"/>
                <a:ext cx="2531502" cy="534385"/>
              </a:xfrm>
              <a:prstGeom prst="round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American Indian Areas/Alaska Native Areas/Hawaiian</a:t>
                </a:r>
              </a:p>
            </p:txBody>
          </p:sp>
          <p:sp>
            <p:nvSpPr>
              <p:cNvPr id="35" name="Rounded Rectangle 34">
                <a:extLst>
                  <a:ext uri="{FF2B5EF4-FFF2-40B4-BE49-F238E27FC236}">
                    <a16:creationId xmlns:a16="http://schemas.microsoft.com/office/drawing/2014/main" id="{8A135DF4-620D-914E-9079-445C44E5C6C0}"/>
                  </a:ext>
                </a:extLst>
              </p:cNvPr>
              <p:cNvSpPr/>
              <p:nvPr/>
            </p:nvSpPr>
            <p:spPr>
              <a:xfrm>
                <a:off x="8360614" y="2500210"/>
                <a:ext cx="2514694" cy="386020"/>
              </a:xfrm>
              <a:prstGeom prst="roundRect">
                <a:avLst/>
              </a:prstGeom>
              <a:solidFill>
                <a:srgbClr val="5F27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Metro- &amp; Micropolitan Areas</a:t>
                </a:r>
              </a:p>
            </p:txBody>
          </p:sp>
          <p:cxnSp>
            <p:nvCxnSpPr>
              <p:cNvPr id="37" name="Straight Connector 36">
                <a:extLst>
                  <a:ext uri="{FF2B5EF4-FFF2-40B4-BE49-F238E27FC236}">
                    <a16:creationId xmlns:a16="http://schemas.microsoft.com/office/drawing/2014/main" id="{16640811-CE75-8840-924C-C91544539BBD}"/>
                  </a:ext>
                </a:extLst>
              </p:cNvPr>
              <p:cNvCxnSpPr>
                <a:cxnSpLocks/>
                <a:stCxn id="8" idx="3"/>
                <a:endCxn id="34" idx="1"/>
              </p:cNvCxnSpPr>
              <p:nvPr/>
            </p:nvCxnSpPr>
            <p:spPr>
              <a:xfrm>
                <a:off x="6511205" y="1648846"/>
                <a:ext cx="1832601" cy="40747"/>
              </a:xfrm>
              <a:prstGeom prst="line">
                <a:avLst/>
              </a:prstGeom>
              <a:ln>
                <a:solidFill>
                  <a:srgbClr val="5F277E"/>
                </a:solidFill>
              </a:ln>
            </p:spPr>
            <p:style>
              <a:lnRef idx="3">
                <a:schemeClr val="accent4"/>
              </a:lnRef>
              <a:fillRef idx="0">
                <a:schemeClr val="accent4"/>
              </a:fillRef>
              <a:effectRef idx="2">
                <a:schemeClr val="accent4"/>
              </a:effectRef>
              <a:fontRef idx="minor">
                <a:schemeClr val="tx1"/>
              </a:fontRef>
            </p:style>
          </p:cxnSp>
          <p:sp>
            <p:nvSpPr>
              <p:cNvPr id="38" name="Rounded Rectangle 37">
                <a:extLst>
                  <a:ext uri="{FF2B5EF4-FFF2-40B4-BE49-F238E27FC236}">
                    <a16:creationId xmlns:a16="http://schemas.microsoft.com/office/drawing/2014/main" id="{935549D7-D9AD-284F-BE14-A25F46D675D6}"/>
                  </a:ext>
                </a:extLst>
              </p:cNvPr>
              <p:cNvSpPr/>
              <p:nvPr/>
            </p:nvSpPr>
            <p:spPr>
              <a:xfrm>
                <a:off x="8360614" y="4992833"/>
                <a:ext cx="2514694" cy="534385"/>
              </a:xfrm>
              <a:prstGeom prst="roundRect">
                <a:avLst/>
              </a:prstGeom>
              <a:solidFill>
                <a:srgbClr val="009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panose="020F0502020204030204"/>
                    <a:ea typeface="+mn-ea"/>
                    <a:cs typeface="+mn-cs"/>
                  </a:rPr>
                  <a:t>Public Use Micro-data Areas (PUMA)</a:t>
                </a:r>
              </a:p>
            </p:txBody>
          </p:sp>
          <p:cxnSp>
            <p:nvCxnSpPr>
              <p:cNvPr id="39" name="Straight Connector 38">
                <a:extLst>
                  <a:ext uri="{FF2B5EF4-FFF2-40B4-BE49-F238E27FC236}">
                    <a16:creationId xmlns:a16="http://schemas.microsoft.com/office/drawing/2014/main" id="{C958780C-E454-E045-868F-2F282433613C}"/>
                  </a:ext>
                </a:extLst>
              </p:cNvPr>
              <p:cNvCxnSpPr>
                <a:cxnSpLocks/>
                <a:endCxn id="11" idx="3"/>
              </p:cNvCxnSpPr>
              <p:nvPr/>
            </p:nvCxnSpPr>
            <p:spPr>
              <a:xfrm flipH="1" flipV="1">
                <a:off x="6511205" y="2394570"/>
                <a:ext cx="1856574" cy="2787456"/>
              </a:xfrm>
              <a:prstGeom prst="line">
                <a:avLst/>
              </a:prstGeom>
              <a:ln>
                <a:solidFill>
                  <a:srgbClr val="0095A8"/>
                </a:solidFill>
              </a:ln>
            </p:spPr>
            <p:style>
              <a:lnRef idx="3">
                <a:schemeClr val="accent4"/>
              </a:lnRef>
              <a:fillRef idx="0">
                <a:schemeClr val="accent4"/>
              </a:fillRef>
              <a:effectRef idx="2">
                <a:schemeClr val="accent4"/>
              </a:effectRef>
              <a:fontRef idx="minor">
                <a:schemeClr val="tx1"/>
              </a:fontRef>
            </p:style>
          </p:cxnSp>
        </p:grpSp>
      </p:grpSp>
      <p:sp>
        <p:nvSpPr>
          <p:cNvPr id="40" name="TextBox 39">
            <a:extLst>
              <a:ext uri="{FF2B5EF4-FFF2-40B4-BE49-F238E27FC236}">
                <a16:creationId xmlns:a16="http://schemas.microsoft.com/office/drawing/2014/main" id="{95CD7011-B8F7-EF47-8FE0-BA54AC6A0166}"/>
              </a:ext>
            </a:extLst>
          </p:cNvPr>
          <p:cNvSpPr txBox="1"/>
          <p:nvPr/>
        </p:nvSpPr>
        <p:spPr>
          <a:xfrm>
            <a:off x="4854873" y="6191049"/>
            <a:ext cx="3512906" cy="2295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*Not available for ACS data</a:t>
            </a:r>
          </a:p>
        </p:txBody>
      </p:sp>
      <p:sp>
        <p:nvSpPr>
          <p:cNvPr id="42" name="Slide Number Placeholder 1">
            <a:extLst>
              <a:ext uri="{FF2B5EF4-FFF2-40B4-BE49-F238E27FC236}">
                <a16:creationId xmlns:a16="http://schemas.microsoft.com/office/drawing/2014/main" id="{655379E0-CFA9-4099-B034-54005DD3F2F8}"/>
              </a:ext>
            </a:extLst>
          </p:cNvPr>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C0564C1-ED85-FC4A-AC5D-56F28EA76E8D}" type="slidenum">
              <a:rPr lang="en-US" smtClean="0">
                <a:solidFill>
                  <a:schemeClr val="accent1">
                    <a:lumMod val="75000"/>
                  </a:schemeClr>
                </a:solidFill>
              </a:rPr>
              <a:pPr algn="r"/>
              <a:t>7</a:t>
            </a:fld>
            <a:endParaRPr lang="en-US">
              <a:solidFill>
                <a:schemeClr val="accent1">
                  <a:lumMod val="75000"/>
                </a:schemeClr>
              </a:solidFill>
            </a:endParaRPr>
          </a:p>
        </p:txBody>
      </p:sp>
    </p:spTree>
    <p:extLst>
      <p:ext uri="{BB962C8B-B14F-4D97-AF65-F5344CB8AC3E}">
        <p14:creationId xmlns:p14="http://schemas.microsoft.com/office/powerpoint/2010/main" val="215734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C995-2CE0-974D-803F-9495EBBFE14C}"/>
              </a:ext>
            </a:extLst>
          </p:cNvPr>
          <p:cNvSpPr txBox="1">
            <a:spLocks/>
          </p:cNvSpPr>
          <p:nvPr/>
        </p:nvSpPr>
        <p:spPr>
          <a:xfrm>
            <a:off x="2518327" y="3279965"/>
            <a:ext cx="1923753" cy="495414"/>
          </a:xfrm>
          <a:prstGeom prst="rect">
            <a:avLst/>
          </a:prstGeom>
        </p:spPr>
        <p:txBody>
          <a:bodyPr lIns="91440" tIns="45720" rIns="91440" bIns="4572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en-US" sz="2800" b="1">
                <a:solidFill>
                  <a:schemeClr val="bg1"/>
                </a:solidFill>
                <a:latin typeface="+mn-lt"/>
              </a:rPr>
              <a:t>2.</a:t>
            </a:r>
          </a:p>
        </p:txBody>
      </p:sp>
      <p:sp>
        <p:nvSpPr>
          <p:cNvPr id="3" name="Content Placeholder 2">
            <a:extLst>
              <a:ext uri="{FF2B5EF4-FFF2-40B4-BE49-F238E27FC236}">
                <a16:creationId xmlns:a16="http://schemas.microsoft.com/office/drawing/2014/main" id="{1AE96002-27C8-084F-A2CD-D3C33E56F071}"/>
              </a:ext>
            </a:extLst>
          </p:cNvPr>
          <p:cNvSpPr txBox="1">
            <a:spLocks noGrp="1"/>
          </p:cNvSpPr>
          <p:nvPr>
            <p:ph type="title" idx="4294967295"/>
          </p:nvPr>
        </p:nvSpPr>
        <p:spPr>
          <a:xfrm>
            <a:off x="5151438" y="3207718"/>
            <a:ext cx="6697662" cy="6188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a:solidFill>
                  <a:schemeClr val="bg1"/>
                </a:solidFill>
                <a:cs typeface="Calibri"/>
              </a:rPr>
              <a:t>Census Bureau Surveys</a:t>
            </a:r>
            <a:endParaRPr kumimoji="0" lang="en-US" sz="3600" b="0" i="0" u="none" strike="noStrike" kern="1200" cap="none" spc="0" normalizeH="0" baseline="0" noProof="0">
              <a:ln>
                <a:noFill/>
              </a:ln>
              <a:solidFill>
                <a:schemeClr val="bg1"/>
              </a:solidFill>
              <a:effectLst/>
              <a:uLnTx/>
              <a:uFillTx/>
              <a:latin typeface="+mn-lt"/>
              <a:ea typeface="+mn-ea"/>
              <a:cs typeface="Calibri"/>
            </a:endParaRPr>
          </a:p>
        </p:txBody>
      </p:sp>
      <p:pic>
        <p:nvPicPr>
          <p:cNvPr id="6" name="Graphic 5">
            <a:extLst>
              <a:ext uri="{FF2B5EF4-FFF2-40B4-BE49-F238E27FC236}">
                <a16:creationId xmlns:a16="http://schemas.microsoft.com/office/drawing/2014/main" id="{3F920EE4-A52B-FE4C-A407-6C176578C01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38898" y="1695178"/>
            <a:ext cx="690666" cy="3666500"/>
          </a:xfrm>
          <a:prstGeom prst="rect">
            <a:avLst/>
          </a:prstGeom>
        </p:spPr>
      </p:pic>
      <p:sp>
        <p:nvSpPr>
          <p:cNvPr id="4" name="Slide Number Placeholder 3">
            <a:extLst>
              <a:ext uri="{FF2B5EF4-FFF2-40B4-BE49-F238E27FC236}">
                <a16:creationId xmlns:a16="http://schemas.microsoft.com/office/drawing/2014/main" id="{F893C10A-1617-413B-AD32-0E80FEF76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0564C1-ED85-FC4A-AC5D-56F28EA76E8D}" type="slidenum">
              <a:rPr lang="en-US" smtClean="0"/>
              <a:pPr/>
              <a:t>8</a:t>
            </a:fld>
            <a:endParaRPr lang="en-US"/>
          </a:p>
        </p:txBody>
      </p:sp>
    </p:spTree>
    <p:extLst>
      <p:ext uri="{BB962C8B-B14F-4D97-AF65-F5344CB8AC3E}">
        <p14:creationId xmlns:p14="http://schemas.microsoft.com/office/powerpoint/2010/main" val="34745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134EB267-643F-C944-9116-A783FADB354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6649" y="775580"/>
            <a:ext cx="1074452" cy="229180"/>
          </a:xfrm>
          <a:prstGeom prst="rect">
            <a:avLst/>
          </a:prstGeom>
        </p:spPr>
      </p:pic>
      <p:sp>
        <p:nvSpPr>
          <p:cNvPr id="5" name="Title 1">
            <a:extLst>
              <a:ext uri="{FF2B5EF4-FFF2-40B4-BE49-F238E27FC236}">
                <a16:creationId xmlns:a16="http://schemas.microsoft.com/office/drawing/2014/main" id="{13FDB082-0063-CB48-AF53-2D343CD45012}"/>
              </a:ext>
            </a:extLst>
          </p:cNvPr>
          <p:cNvSpPr txBox="1">
            <a:spLocks noGrp="1"/>
          </p:cNvSpPr>
          <p:nvPr>
            <p:ph type="title" idx="4294967295"/>
          </p:nvPr>
        </p:nvSpPr>
        <p:spPr>
          <a:xfrm>
            <a:off x="376650" y="388137"/>
            <a:ext cx="7195726" cy="390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chemeClr val="bg1"/>
                </a:solidFill>
                <a:effectLst/>
                <a:uLnTx/>
                <a:uFillTx/>
                <a:latin typeface="Calibri" panose="020F0502020204030204" pitchFamily="34" charset="0"/>
                <a:ea typeface="+mj-ea"/>
                <a:cs typeface="Calibri" panose="020F0502020204030204" pitchFamily="34" charset="0"/>
              </a:rPr>
              <a:t>Decennial Census Data Release</a:t>
            </a:r>
          </a:p>
        </p:txBody>
      </p:sp>
      <p:grpSp>
        <p:nvGrpSpPr>
          <p:cNvPr id="3" name="Group 2" descr="outline of the presentation">
            <a:extLst>
              <a:ext uri="{FF2B5EF4-FFF2-40B4-BE49-F238E27FC236}">
                <a16:creationId xmlns:a16="http://schemas.microsoft.com/office/drawing/2014/main" id="{385AED46-135F-48F9-9D46-ACAA1428BE74}"/>
              </a:ext>
            </a:extLst>
          </p:cNvPr>
          <p:cNvGrpSpPr/>
          <p:nvPr/>
        </p:nvGrpSpPr>
        <p:grpSpPr>
          <a:xfrm>
            <a:off x="496990" y="1420867"/>
            <a:ext cx="11170721" cy="3938461"/>
            <a:chOff x="510638" y="1420866"/>
            <a:chExt cx="11170721" cy="4454223"/>
          </a:xfrm>
        </p:grpSpPr>
        <p:sp>
          <p:nvSpPr>
            <p:cNvPr id="16" name="Rectangle 15">
              <a:extLst>
                <a:ext uri="{FF2B5EF4-FFF2-40B4-BE49-F238E27FC236}">
                  <a16:creationId xmlns:a16="http://schemas.microsoft.com/office/drawing/2014/main" id="{410CD90E-4076-6641-9C1B-6E755E5CEF89}"/>
                </a:ext>
              </a:extLst>
            </p:cNvPr>
            <p:cNvSpPr/>
            <p:nvPr/>
          </p:nvSpPr>
          <p:spPr>
            <a:xfrm>
              <a:off x="510638" y="1420866"/>
              <a:ext cx="11170721" cy="445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E14E5BF2-AE41-924D-8D42-19D1D7B2E0BA}"/>
                </a:ext>
              </a:extLst>
            </p:cNvPr>
            <p:cNvSpPr txBox="1">
              <a:spLocks/>
            </p:cNvSpPr>
            <p:nvPr/>
          </p:nvSpPr>
          <p:spPr>
            <a:xfrm>
              <a:off x="510638" y="1486023"/>
              <a:ext cx="7910031" cy="42532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800" b="1" i="0" u="none" strike="noStrike" kern="0" cap="none" spc="30" normalizeH="0" baseline="0" noProof="0">
                  <a:ln>
                    <a:noFill/>
                  </a:ln>
                  <a:solidFill>
                    <a:srgbClr val="1F5593"/>
                  </a:solidFill>
                  <a:effectLst/>
                  <a:uLnTx/>
                  <a:uFillTx/>
                  <a:latin typeface="Calibri" panose="020F0502020204030204"/>
                  <a:ea typeface="+mn-ea"/>
                  <a:cs typeface="+mn-cs"/>
                </a:rPr>
                <a:t>Demographic Profile Released on May 25, 2023</a:t>
              </a:r>
              <a:endParaRPr kumimoji="0" lang="en-US" sz="2400" b="0" i="0" u="none" strike="noStrike" kern="1200" cap="none" spc="0" normalizeH="0" baseline="0" noProof="0">
                <a:ln>
                  <a:noFill/>
                </a:ln>
                <a:solidFill>
                  <a:srgbClr val="1F5593"/>
                </a:solidFill>
                <a:effectLst/>
                <a:uLnTx/>
                <a:uFillTx/>
                <a:latin typeface="Calibri" panose="020F0502020204030204"/>
                <a:ea typeface="+mn-ea"/>
                <a:cs typeface="+mn-cs"/>
              </a:endParaRPr>
            </a:p>
            <a:p>
              <a:pPr marL="0" indent="0">
                <a:lnSpc>
                  <a:spcPct val="100000"/>
                </a:lnSpc>
                <a:spcBef>
                  <a:spcPts val="0"/>
                </a:spcBef>
                <a:buNone/>
                <a:defRPr/>
              </a:pPr>
              <a:r>
                <a:rPr lang="en-US" b="1">
                  <a:solidFill>
                    <a:srgbClr val="1F5593"/>
                  </a:solidFill>
                </a:rPr>
                <a:t>Demographic and Housing Characteristics File (DHC)</a:t>
              </a:r>
            </a:p>
            <a:p>
              <a:pPr lvl="1">
                <a:lnSpc>
                  <a:spcPct val="100000"/>
                </a:lnSpc>
                <a:spcBef>
                  <a:spcPts val="0"/>
                </a:spcBef>
                <a:defRPr/>
              </a:pPr>
              <a:r>
                <a:rPr lang="en-US">
                  <a:solidFill>
                    <a:srgbClr val="1F5593"/>
                  </a:solidFill>
                </a:rPr>
                <a:t>Age &amp; Sex</a:t>
              </a:r>
            </a:p>
            <a:p>
              <a:pPr lvl="1">
                <a:lnSpc>
                  <a:spcPct val="100000"/>
                </a:lnSpc>
                <a:spcBef>
                  <a:spcPts val="0"/>
                </a:spcBef>
                <a:defRPr/>
              </a:pPr>
              <a:r>
                <a:rPr lang="en-US">
                  <a:solidFill>
                    <a:srgbClr val="1F5593"/>
                  </a:solidFill>
                </a:rPr>
                <a:t>Hispanic &amp; Latino Origin (not detailed groups)</a:t>
              </a:r>
            </a:p>
            <a:p>
              <a:pPr lvl="1">
                <a:lnSpc>
                  <a:spcPct val="100000"/>
                </a:lnSpc>
                <a:spcBef>
                  <a:spcPts val="0"/>
                </a:spcBef>
                <a:defRPr/>
              </a:pPr>
              <a:r>
                <a:rPr lang="en-US">
                  <a:solidFill>
                    <a:srgbClr val="1F5593"/>
                  </a:solidFill>
                </a:rPr>
                <a:t>Race (not detailed groups)</a:t>
              </a:r>
            </a:p>
            <a:p>
              <a:pPr lvl="1">
                <a:lnSpc>
                  <a:spcPct val="100000"/>
                </a:lnSpc>
                <a:spcBef>
                  <a:spcPts val="0"/>
                </a:spcBef>
                <a:defRPr/>
              </a:pPr>
              <a:r>
                <a:rPr lang="en-US">
                  <a:solidFill>
                    <a:srgbClr val="1F5593"/>
                  </a:solidFill>
                </a:rPr>
                <a:t>Household Type, Family Type, Relationship to Householder</a:t>
              </a:r>
            </a:p>
            <a:p>
              <a:pPr lvl="1">
                <a:lnSpc>
                  <a:spcPct val="100000"/>
                </a:lnSpc>
                <a:spcBef>
                  <a:spcPts val="0"/>
                </a:spcBef>
                <a:defRPr/>
              </a:pPr>
              <a:r>
                <a:rPr lang="en-US">
                  <a:solidFill>
                    <a:srgbClr val="1F5593"/>
                  </a:solidFill>
                </a:rPr>
                <a:t>Group Quarters Population</a:t>
              </a:r>
            </a:p>
            <a:p>
              <a:pPr lvl="1">
                <a:lnSpc>
                  <a:spcPct val="100000"/>
                </a:lnSpc>
                <a:spcBef>
                  <a:spcPts val="0"/>
                </a:spcBef>
                <a:defRPr/>
              </a:pPr>
              <a:r>
                <a:rPr lang="en-US">
                  <a:solidFill>
                    <a:srgbClr val="1F5593"/>
                  </a:solidFill>
                </a:rPr>
                <a:t>Housing Occupancy, Housing Tenure</a:t>
              </a:r>
            </a:p>
            <a:p>
              <a:pPr marL="0" indent="0">
                <a:lnSpc>
                  <a:spcPct val="100000"/>
                </a:lnSpc>
                <a:spcBef>
                  <a:spcPts val="0"/>
                </a:spcBef>
                <a:buNone/>
                <a:defRPr/>
              </a:pPr>
              <a:br>
                <a:rPr lang="en-US">
                  <a:solidFill>
                    <a:srgbClr val="1F5593"/>
                  </a:solidFill>
                </a:rPr>
              </a:br>
              <a:endParaRPr lang="en-US" sz="2400" kern="0" spc="30">
                <a:solidFill>
                  <a:srgbClr val="1F5593"/>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3600" b="0" i="0" u="none" strike="noStrike" kern="0" cap="none" spc="30" normalizeH="0" baseline="0" noProof="0">
                <a:ln>
                  <a:noFill/>
                </a:ln>
                <a:solidFill>
                  <a:srgbClr val="44546A"/>
                </a:solidFill>
                <a:effectLst/>
                <a:uLnTx/>
                <a:uFillTx/>
                <a:latin typeface="Calibri" panose="020F0502020204030204"/>
                <a:ea typeface="+mn-ea"/>
                <a:cs typeface="+mn-cs"/>
              </a:endParaRPr>
            </a:p>
          </p:txBody>
        </p:sp>
      </p:grpSp>
      <p:sp>
        <p:nvSpPr>
          <p:cNvPr id="2" name="Slide Number Placeholder 1">
            <a:extLst>
              <a:ext uri="{FF2B5EF4-FFF2-40B4-BE49-F238E27FC236}">
                <a16:creationId xmlns:a16="http://schemas.microsoft.com/office/drawing/2014/main" id="{DD381C9A-3E64-4012-A446-C654C2EDCC4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564C1-ED85-FC4A-AC5D-56F28EA76E8D}" type="slidenum">
              <a:rPr kumimoji="0" lang="en-US" sz="1200" b="0" i="0" u="none" strike="noStrike" kern="1200" cap="none" spc="0" normalizeH="0" baseline="0" noProof="0" smtClean="0">
                <a:ln>
                  <a:noFill/>
                </a:ln>
                <a:solidFill>
                  <a:srgbClr val="1F559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1F5593"/>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03A35333-4B3D-F730-0629-036382C78E3B}"/>
              </a:ext>
            </a:extLst>
          </p:cNvPr>
          <p:cNvGrpSpPr/>
          <p:nvPr/>
        </p:nvGrpSpPr>
        <p:grpSpPr>
          <a:xfrm>
            <a:off x="8019383" y="1618734"/>
            <a:ext cx="3749051" cy="2243360"/>
            <a:chOff x="8019383" y="1618734"/>
            <a:chExt cx="3749051" cy="2243360"/>
          </a:xfrm>
        </p:grpSpPr>
        <p:pic>
          <p:nvPicPr>
            <p:cNvPr id="15" name="Picture 13" descr="A laptop screen&#10;">
              <a:extLst>
                <a:ext uri="{FF2B5EF4-FFF2-40B4-BE49-F238E27FC236}">
                  <a16:creationId xmlns:a16="http://schemas.microsoft.com/office/drawing/2014/main" id="{BB51766B-B718-E295-5CE3-BDCD0BDDF9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9383" y="1618734"/>
              <a:ext cx="3749051" cy="2243360"/>
            </a:xfrm>
            <a:prstGeom prst="rect">
              <a:avLst/>
            </a:prstGeom>
          </p:spPr>
        </p:pic>
        <p:pic>
          <p:nvPicPr>
            <p:cNvPr id="8" name="Picture 7">
              <a:extLst>
                <a:ext uri="{FF2B5EF4-FFF2-40B4-BE49-F238E27FC236}">
                  <a16:creationId xmlns:a16="http://schemas.microsoft.com/office/drawing/2014/main" id="{2AB654B7-E120-342B-611C-DCCC56636F5C}"/>
                </a:ext>
              </a:extLst>
            </p:cNvPr>
            <p:cNvPicPr>
              <a:picLocks noChangeAspect="1"/>
            </p:cNvPicPr>
            <p:nvPr/>
          </p:nvPicPr>
          <p:blipFill>
            <a:blip r:embed="rId6"/>
            <a:stretch>
              <a:fillRect/>
            </a:stretch>
          </p:blipFill>
          <p:spPr>
            <a:xfrm>
              <a:off x="8844397" y="1916307"/>
              <a:ext cx="2099023" cy="1635523"/>
            </a:xfrm>
            <a:prstGeom prst="rect">
              <a:avLst/>
            </a:prstGeom>
          </p:spPr>
        </p:pic>
      </p:grpSp>
      <p:sp>
        <p:nvSpPr>
          <p:cNvPr id="13" name="TextBox 12">
            <a:extLst>
              <a:ext uri="{FF2B5EF4-FFF2-40B4-BE49-F238E27FC236}">
                <a16:creationId xmlns:a16="http://schemas.microsoft.com/office/drawing/2014/main" id="{C4EC824D-6BA0-F8F2-4D1D-D586B52BA56D}"/>
              </a:ext>
            </a:extLst>
          </p:cNvPr>
          <p:cNvSpPr txBox="1"/>
          <p:nvPr/>
        </p:nvSpPr>
        <p:spPr>
          <a:xfrm>
            <a:off x="2243635" y="6077247"/>
            <a:ext cx="8452074" cy="461665"/>
          </a:xfrm>
          <a:prstGeom prst="rect">
            <a:avLst/>
          </a:prstGeom>
          <a:noFill/>
        </p:spPr>
        <p:txBody>
          <a:bodyPr wrap="square">
            <a:spAutoFit/>
          </a:bodyPr>
          <a:lstStyle/>
          <a:p>
            <a:r>
              <a:rPr lang="en-US" sz="1200">
                <a:hlinkClick r:id="rId7"/>
              </a:rPr>
              <a:t>https://www.census.gov/library/video/2023/adrm/finding-2020-census-demographic-and-housing-characteristics-data-for-urban-and-rural-geographic-components.html</a:t>
            </a:r>
            <a:r>
              <a:rPr lang="en-US" sz="1200"/>
              <a:t> </a:t>
            </a:r>
          </a:p>
        </p:txBody>
      </p:sp>
    </p:spTree>
    <p:extLst>
      <p:ext uri="{BB962C8B-B14F-4D97-AF65-F5344CB8AC3E}">
        <p14:creationId xmlns:p14="http://schemas.microsoft.com/office/powerpoint/2010/main" val="320977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a413be5-5145-4446-92e4-c95f446cc5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5A1396A220F469AC396544E14A469" ma:contentTypeVersion="12" ma:contentTypeDescription="Create a new document." ma:contentTypeScope="" ma:versionID="beb0b7b54e4587524f2d0c93c8c93f27">
  <xsd:schema xmlns:xsd="http://www.w3.org/2001/XMLSchema" xmlns:xs="http://www.w3.org/2001/XMLSchema" xmlns:p="http://schemas.microsoft.com/office/2006/metadata/properties" xmlns:ns3="65adabfb-a59e-4e01-bfed-171fc7717ff9" xmlns:ns4="9a413be5-5145-4446-92e4-c95f446cc581" targetNamespace="http://schemas.microsoft.com/office/2006/metadata/properties" ma:root="true" ma:fieldsID="177c5ef5bf2ec2a5a44b9635482ac702" ns3:_="" ns4:_="">
    <xsd:import namespace="65adabfb-a59e-4e01-bfed-171fc7717ff9"/>
    <xsd:import namespace="9a413be5-5145-4446-92e4-c95f446cc58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_activity"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dabfb-a59e-4e01-bfed-171fc7717f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413be5-5145-4446-92e4-c95f446cc58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86EB46-92F7-44E3-934B-CC0E539B5426}">
  <ds:schemaRefs>
    <ds:schemaRef ds:uri="65adabfb-a59e-4e01-bfed-171fc7717ff9"/>
    <ds:schemaRef ds:uri="9a413be5-5145-4446-92e4-c95f446cc5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30541D-DA0C-4EAD-8EFA-9A6C173F4781}">
  <ds:schemaRefs>
    <ds:schemaRef ds:uri="65adabfb-a59e-4e01-bfed-171fc7717ff9"/>
    <ds:schemaRef ds:uri="9a413be5-5145-4446-92e4-c95f446cc5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B546BF8-3EDF-4318-A2FB-CA04D1497F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1869</Words>
  <Application>Microsoft Office PowerPoint</Application>
  <PresentationFormat>Widescreen</PresentationFormat>
  <Paragraphs>311</Paragraphs>
  <Slides>27</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.AppleSystemUIFont</vt:lpstr>
      <vt:lpstr>-apple-system</vt:lpstr>
      <vt:lpstr>Arial</vt:lpstr>
      <vt:lpstr>Arial,Sans-Serif</vt:lpstr>
      <vt:lpstr>Calibri</vt:lpstr>
      <vt:lpstr>Calibri Light</vt:lpstr>
      <vt:lpstr>Wingdings</vt:lpstr>
      <vt:lpstr>Office Theme</vt:lpstr>
      <vt:lpstr>Office Theme</vt:lpstr>
      <vt:lpstr>Exploring Urban &amp; Rural Definitions &amp; Available Census Data</vt:lpstr>
      <vt:lpstr>Meet Your Instructors</vt:lpstr>
      <vt:lpstr>Overview</vt:lpstr>
      <vt:lpstr>The Census Bureau</vt:lpstr>
      <vt:lpstr>PowerPoint Presentation</vt:lpstr>
      <vt:lpstr>PowerPoint Presentation</vt:lpstr>
      <vt:lpstr>Census Geographies</vt:lpstr>
      <vt:lpstr>Census Bureau Surveys</vt:lpstr>
      <vt:lpstr>Decennial Census Data Release</vt:lpstr>
      <vt:lpstr>What is the American Community Survey?</vt:lpstr>
      <vt:lpstr>What information is collected?</vt:lpstr>
      <vt:lpstr>American Community Survey Estimates</vt:lpstr>
      <vt:lpstr>Changing Definitions: Urban &amp; Rural Areas</vt:lpstr>
      <vt:lpstr>PowerPoint Presentation</vt:lpstr>
      <vt:lpstr>PowerPoint Presentation</vt:lpstr>
      <vt:lpstr>PowerPoint Presentation</vt:lpstr>
      <vt:lpstr>Exploring Census Data ACS Narrative Profiles data.census.gov </vt:lpstr>
      <vt:lpstr>Data Tool: Narrative Profiles   </vt:lpstr>
      <vt:lpstr>Data Tool: data.census.gov   </vt:lpstr>
      <vt:lpstr>Data Tool: data.census.gov Data Profiles</vt:lpstr>
      <vt:lpstr>Data Tool: data.census.gov Advanced Search</vt:lpstr>
      <vt:lpstr>Demonstration</vt:lpstr>
      <vt:lpstr>Challenge</vt:lpstr>
      <vt:lpstr>Questions </vt:lpstr>
      <vt:lpstr>Census.gov/Academy</vt:lpstr>
      <vt:lpstr>Get in Touch With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 Hand</dc:creator>
  <cp:lastModifiedBy>Bill Menner</cp:lastModifiedBy>
  <cp:revision>5</cp:revision>
  <cp:lastPrinted>2022-09-26T17:31:36Z</cp:lastPrinted>
  <dcterms:created xsi:type="dcterms:W3CDTF">2020-10-07T15:55:27Z</dcterms:created>
  <dcterms:modified xsi:type="dcterms:W3CDTF">2023-06-26T15:11:43Z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0x01010026D5A1396A220F469AC396544E14A469</vt:lpwstr>
  </property>
</Properties>
</file>