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2" r:id="rId5"/>
    <p:sldMasterId id="2147483674" r:id="rId6"/>
  </p:sldMasterIdLst>
  <p:notesMasterIdLst>
    <p:notesMasterId r:id="rId42"/>
  </p:notesMasterIdLst>
  <p:handoutMasterIdLst>
    <p:handoutMasterId r:id="rId43"/>
  </p:handoutMasterIdLst>
  <p:sldIdLst>
    <p:sldId id="271" r:id="rId7"/>
    <p:sldId id="260" r:id="rId8"/>
    <p:sldId id="261" r:id="rId9"/>
    <p:sldId id="262" r:id="rId10"/>
    <p:sldId id="263" r:id="rId11"/>
    <p:sldId id="446" r:id="rId12"/>
    <p:sldId id="2407" r:id="rId13"/>
    <p:sldId id="441" r:id="rId14"/>
    <p:sldId id="386" r:id="rId15"/>
    <p:sldId id="2403" r:id="rId16"/>
    <p:sldId id="282" r:id="rId17"/>
    <p:sldId id="428" r:id="rId18"/>
    <p:sldId id="456" r:id="rId19"/>
    <p:sldId id="417" r:id="rId20"/>
    <p:sldId id="2395" r:id="rId21"/>
    <p:sldId id="457" r:id="rId22"/>
    <p:sldId id="453" r:id="rId23"/>
    <p:sldId id="378" r:id="rId24"/>
    <p:sldId id="380" r:id="rId25"/>
    <p:sldId id="384" r:id="rId26"/>
    <p:sldId id="405" r:id="rId27"/>
    <p:sldId id="434" r:id="rId28"/>
    <p:sldId id="2408" r:id="rId29"/>
    <p:sldId id="413" r:id="rId30"/>
    <p:sldId id="2396" r:id="rId31"/>
    <p:sldId id="2397" r:id="rId32"/>
    <p:sldId id="2398" r:id="rId33"/>
    <p:sldId id="2400" r:id="rId34"/>
    <p:sldId id="416" r:id="rId35"/>
    <p:sldId id="2401" r:id="rId36"/>
    <p:sldId id="2350" r:id="rId37"/>
    <p:sldId id="2405" r:id="rId38"/>
    <p:sldId id="2406" r:id="rId39"/>
    <p:sldId id="414" r:id="rId40"/>
    <p:sldId id="278" r:id="rId41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979" autoAdjust="0"/>
  </p:normalViewPr>
  <p:slideViewPr>
    <p:cSldViewPr>
      <p:cViewPr varScale="1">
        <p:scale>
          <a:sx n="45" d="100"/>
          <a:sy n="45" d="100"/>
        </p:scale>
        <p:origin x="106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266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2840DF-8D5B-484D-896D-B93D29C06196}" type="doc">
      <dgm:prSet loTypeId="urn:microsoft.com/office/officeart/2005/8/layout/matrix1" loCatId="matrix" qsTypeId="urn:microsoft.com/office/officeart/2005/8/quickstyle/3d9" qsCatId="3D" csTypeId="urn:microsoft.com/office/officeart/2005/8/colors/accent1_2" csCatId="accent1" phldr="1"/>
      <dgm:spPr>
        <a:scene3d>
          <a:camera prst="perspectiveRelaxed" fov="0">
            <a:rot lat="19149996" lon="20104178" rev="1577324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en-US"/>
        </a:p>
      </dgm:t>
    </dgm:pt>
    <dgm:pt modelId="{9126C300-2B5A-407A-B099-D883DF548D1F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sz="3900" b="1" dirty="0"/>
            <a:t>T.E.A.M.</a:t>
          </a:r>
        </a:p>
      </dgm:t>
    </dgm:pt>
    <dgm:pt modelId="{68C5C721-6E00-405F-83E5-B29DF76F19F9}" type="parTrans" cxnId="{205339F3-2144-4086-9C7C-9027AFF0017D}">
      <dgm:prSet/>
      <dgm:spPr/>
      <dgm:t>
        <a:bodyPr/>
        <a:lstStyle/>
        <a:p>
          <a:endParaRPr lang="en-US"/>
        </a:p>
      </dgm:t>
    </dgm:pt>
    <dgm:pt modelId="{8A61AD11-2142-4BF7-9215-DBF7E1ED59D1}" type="sibTrans" cxnId="{205339F3-2144-4086-9C7C-9027AFF0017D}">
      <dgm:prSet/>
      <dgm:spPr/>
      <dgm:t>
        <a:bodyPr/>
        <a:lstStyle/>
        <a:p>
          <a:endParaRPr lang="en-US"/>
        </a:p>
      </dgm:t>
    </dgm:pt>
    <dgm:pt modelId="{F40673E5-67FA-4A6C-92D6-BC10F59ADBC7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Teach </a:t>
          </a:r>
        </a:p>
      </dgm:t>
    </dgm:pt>
    <dgm:pt modelId="{ACC7DB61-3037-40E9-A547-4184C5344040}" type="parTrans" cxnId="{39C60404-DAF8-4A96-B8E9-64ED45889ED9}">
      <dgm:prSet/>
      <dgm:spPr/>
      <dgm:t>
        <a:bodyPr/>
        <a:lstStyle/>
        <a:p>
          <a:endParaRPr lang="en-US"/>
        </a:p>
      </dgm:t>
    </dgm:pt>
    <dgm:pt modelId="{8CDCE6B8-6F1E-4FF4-A449-5F25359941B9}" type="sibTrans" cxnId="{39C60404-DAF8-4A96-B8E9-64ED45889ED9}">
      <dgm:prSet/>
      <dgm:spPr/>
      <dgm:t>
        <a:bodyPr/>
        <a:lstStyle/>
        <a:p>
          <a:endParaRPr lang="en-US"/>
        </a:p>
      </dgm:t>
    </dgm:pt>
    <dgm:pt modelId="{3E9217CB-9EB1-4AD5-BD05-547475D113B7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 Enforce</a:t>
          </a:r>
        </a:p>
      </dgm:t>
    </dgm:pt>
    <dgm:pt modelId="{0CD48B97-400D-4D2D-9491-E81492B82A9E}" type="parTrans" cxnId="{90C12562-26D4-4E41-AD24-7D73232C41EE}">
      <dgm:prSet/>
      <dgm:spPr/>
      <dgm:t>
        <a:bodyPr/>
        <a:lstStyle/>
        <a:p>
          <a:endParaRPr lang="en-US"/>
        </a:p>
      </dgm:t>
    </dgm:pt>
    <dgm:pt modelId="{6BBE1B8F-388C-4870-B24A-820ADE916CDE}" type="sibTrans" cxnId="{90C12562-26D4-4E41-AD24-7D73232C41EE}">
      <dgm:prSet/>
      <dgm:spPr/>
      <dgm:t>
        <a:bodyPr/>
        <a:lstStyle/>
        <a:p>
          <a:endParaRPr lang="en-US"/>
        </a:p>
      </dgm:t>
    </dgm:pt>
    <dgm:pt modelId="{E5F014E3-1210-480A-83E5-B29A67FA9C19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/>
            <a:t> Advocate</a:t>
          </a:r>
        </a:p>
      </dgm:t>
    </dgm:pt>
    <dgm:pt modelId="{E3840DCB-1B21-47A4-ABEA-46F935D3366E}" type="parTrans" cxnId="{B01C63A0-6D58-4802-8BA1-F4DB3D70B17C}">
      <dgm:prSet/>
      <dgm:spPr/>
      <dgm:t>
        <a:bodyPr/>
        <a:lstStyle/>
        <a:p>
          <a:endParaRPr lang="en-US"/>
        </a:p>
      </dgm:t>
    </dgm:pt>
    <dgm:pt modelId="{D7881529-E7ED-4826-8FE5-A00FC4714129}" type="sibTrans" cxnId="{B01C63A0-6D58-4802-8BA1-F4DB3D70B17C}">
      <dgm:prSet/>
      <dgm:spPr/>
      <dgm:t>
        <a:bodyPr/>
        <a:lstStyle/>
        <a:p>
          <a:endParaRPr lang="en-US"/>
        </a:p>
      </dgm:t>
    </dgm:pt>
    <dgm:pt modelId="{72DD7C74-4197-4F19-891E-14A58CDB7373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 Model</a:t>
          </a:r>
        </a:p>
      </dgm:t>
    </dgm:pt>
    <dgm:pt modelId="{0939D0F4-8B2F-4185-96CA-B7F219CA6193}" type="parTrans" cxnId="{3AB20DC2-A43B-4AE5-819B-5733F5208014}">
      <dgm:prSet/>
      <dgm:spPr/>
      <dgm:t>
        <a:bodyPr/>
        <a:lstStyle/>
        <a:p>
          <a:endParaRPr lang="en-US"/>
        </a:p>
      </dgm:t>
    </dgm:pt>
    <dgm:pt modelId="{A4351582-F698-453A-AB27-AAB2521D322C}" type="sibTrans" cxnId="{3AB20DC2-A43B-4AE5-819B-5733F5208014}">
      <dgm:prSet/>
      <dgm:spPr/>
      <dgm:t>
        <a:bodyPr/>
        <a:lstStyle/>
        <a:p>
          <a:endParaRPr lang="en-US"/>
        </a:p>
      </dgm:t>
    </dgm:pt>
    <dgm:pt modelId="{6FB2D1F5-71BE-46C2-9752-FC4362EB43A7}" type="pres">
      <dgm:prSet presAssocID="{C52840DF-8D5B-484D-896D-B93D29C06196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81EAEEC-E405-46FA-81D1-576EE0EA1C35}" type="pres">
      <dgm:prSet presAssocID="{C52840DF-8D5B-484D-896D-B93D29C06196}" presName="matrix" presStyleCnt="0"/>
      <dgm:spPr/>
    </dgm:pt>
    <dgm:pt modelId="{35894D2A-7448-4EEF-BE7A-AFECDF46E879}" type="pres">
      <dgm:prSet presAssocID="{C52840DF-8D5B-484D-896D-B93D29C06196}" presName="tile1" presStyleLbl="node1" presStyleIdx="0" presStyleCnt="4" custLinFactNeighborY="-3332"/>
      <dgm:spPr/>
    </dgm:pt>
    <dgm:pt modelId="{7D6BE7A4-F4F8-41A6-B378-82CB3DEF028B}" type="pres">
      <dgm:prSet presAssocID="{C52840DF-8D5B-484D-896D-B93D29C0619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61419D1-020B-4657-BF78-9F0E18F7ED53}" type="pres">
      <dgm:prSet presAssocID="{C52840DF-8D5B-484D-896D-B93D29C06196}" presName="tile2" presStyleLbl="node1" presStyleIdx="1" presStyleCnt="4"/>
      <dgm:spPr/>
    </dgm:pt>
    <dgm:pt modelId="{6AE1032C-5A52-45A7-B42C-E3AD4E29B0D4}" type="pres">
      <dgm:prSet presAssocID="{C52840DF-8D5B-484D-896D-B93D29C0619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4D001CF-E85D-43CF-A52B-834DD35C680F}" type="pres">
      <dgm:prSet presAssocID="{C52840DF-8D5B-484D-896D-B93D29C06196}" presName="tile3" presStyleLbl="node1" presStyleIdx="2" presStyleCnt="4"/>
      <dgm:spPr/>
    </dgm:pt>
    <dgm:pt modelId="{7BA5ED7B-4C9D-4749-976E-6907BA0B55EF}" type="pres">
      <dgm:prSet presAssocID="{C52840DF-8D5B-484D-896D-B93D29C0619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CD42C0B-1FA3-425E-90C8-A1C3A2B21B06}" type="pres">
      <dgm:prSet presAssocID="{C52840DF-8D5B-484D-896D-B93D29C06196}" presName="tile4" presStyleLbl="node1" presStyleIdx="3" presStyleCnt="4"/>
      <dgm:spPr/>
    </dgm:pt>
    <dgm:pt modelId="{5408CB34-D5AA-41FA-B3B2-04CFE8A47361}" type="pres">
      <dgm:prSet presAssocID="{C52840DF-8D5B-484D-896D-B93D29C0619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4D9E059-1CF5-46B4-9BDC-6A89B9F2C818}" type="pres">
      <dgm:prSet presAssocID="{C52840DF-8D5B-484D-896D-B93D29C06196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39C60404-DAF8-4A96-B8E9-64ED45889ED9}" srcId="{9126C300-2B5A-407A-B099-D883DF548D1F}" destId="{F40673E5-67FA-4A6C-92D6-BC10F59ADBC7}" srcOrd="0" destOrd="0" parTransId="{ACC7DB61-3037-40E9-A547-4184C5344040}" sibTransId="{8CDCE6B8-6F1E-4FF4-A449-5F25359941B9}"/>
    <dgm:cxn modelId="{F9C93C13-B759-417D-ADB5-6B1560216C63}" type="presOf" srcId="{72DD7C74-4197-4F19-891E-14A58CDB7373}" destId="{5408CB34-D5AA-41FA-B3B2-04CFE8A47361}" srcOrd="1" destOrd="0" presId="urn:microsoft.com/office/officeart/2005/8/layout/matrix1"/>
    <dgm:cxn modelId="{8569E216-688D-4DC4-97D9-1300978DF9C1}" type="presOf" srcId="{3E9217CB-9EB1-4AD5-BD05-547475D113B7}" destId="{261419D1-020B-4657-BF78-9F0E18F7ED53}" srcOrd="0" destOrd="0" presId="urn:microsoft.com/office/officeart/2005/8/layout/matrix1"/>
    <dgm:cxn modelId="{092D5717-2C92-4B47-A0DB-0824A006230A}" type="presOf" srcId="{F40673E5-67FA-4A6C-92D6-BC10F59ADBC7}" destId="{35894D2A-7448-4EEF-BE7A-AFECDF46E879}" srcOrd="0" destOrd="0" presId="urn:microsoft.com/office/officeart/2005/8/layout/matrix1"/>
    <dgm:cxn modelId="{53BCBA3A-E939-4CAF-B6E5-A906016BFB42}" type="presOf" srcId="{9126C300-2B5A-407A-B099-D883DF548D1F}" destId="{A4D9E059-1CF5-46B4-9BDC-6A89B9F2C818}" srcOrd="0" destOrd="0" presId="urn:microsoft.com/office/officeart/2005/8/layout/matrix1"/>
    <dgm:cxn modelId="{2B54483C-4242-4333-8A91-ADD975C41652}" type="presOf" srcId="{C52840DF-8D5B-484D-896D-B93D29C06196}" destId="{6FB2D1F5-71BE-46C2-9752-FC4362EB43A7}" srcOrd="0" destOrd="0" presId="urn:microsoft.com/office/officeart/2005/8/layout/matrix1"/>
    <dgm:cxn modelId="{90C12562-26D4-4E41-AD24-7D73232C41EE}" srcId="{9126C300-2B5A-407A-B099-D883DF548D1F}" destId="{3E9217CB-9EB1-4AD5-BD05-547475D113B7}" srcOrd="1" destOrd="0" parTransId="{0CD48B97-400D-4D2D-9491-E81492B82A9E}" sibTransId="{6BBE1B8F-388C-4870-B24A-820ADE916CDE}"/>
    <dgm:cxn modelId="{B550A659-68D8-4F7B-9CC7-F683F7CB33FE}" type="presOf" srcId="{E5F014E3-1210-480A-83E5-B29A67FA9C19}" destId="{7BA5ED7B-4C9D-4749-976E-6907BA0B55EF}" srcOrd="1" destOrd="0" presId="urn:microsoft.com/office/officeart/2005/8/layout/matrix1"/>
    <dgm:cxn modelId="{B01C63A0-6D58-4802-8BA1-F4DB3D70B17C}" srcId="{9126C300-2B5A-407A-B099-D883DF548D1F}" destId="{E5F014E3-1210-480A-83E5-B29A67FA9C19}" srcOrd="2" destOrd="0" parTransId="{E3840DCB-1B21-47A4-ABEA-46F935D3366E}" sibTransId="{D7881529-E7ED-4826-8FE5-A00FC4714129}"/>
    <dgm:cxn modelId="{B4D186AA-B373-4460-8CAD-2C5F068030F6}" type="presOf" srcId="{3E9217CB-9EB1-4AD5-BD05-547475D113B7}" destId="{6AE1032C-5A52-45A7-B42C-E3AD4E29B0D4}" srcOrd="1" destOrd="0" presId="urn:microsoft.com/office/officeart/2005/8/layout/matrix1"/>
    <dgm:cxn modelId="{3C51FAC1-8D9B-4F1E-9550-DB66BD292A5C}" type="presOf" srcId="{72DD7C74-4197-4F19-891E-14A58CDB7373}" destId="{0CD42C0B-1FA3-425E-90C8-A1C3A2B21B06}" srcOrd="0" destOrd="0" presId="urn:microsoft.com/office/officeart/2005/8/layout/matrix1"/>
    <dgm:cxn modelId="{3AB20DC2-A43B-4AE5-819B-5733F5208014}" srcId="{9126C300-2B5A-407A-B099-D883DF548D1F}" destId="{72DD7C74-4197-4F19-891E-14A58CDB7373}" srcOrd="3" destOrd="0" parTransId="{0939D0F4-8B2F-4185-96CA-B7F219CA6193}" sibTransId="{A4351582-F698-453A-AB27-AAB2521D322C}"/>
    <dgm:cxn modelId="{A4E314E2-8D58-4B79-8BD5-4CFE147AC183}" type="presOf" srcId="{E5F014E3-1210-480A-83E5-B29A67FA9C19}" destId="{94D001CF-E85D-43CF-A52B-834DD35C680F}" srcOrd="0" destOrd="0" presId="urn:microsoft.com/office/officeart/2005/8/layout/matrix1"/>
    <dgm:cxn modelId="{205339F3-2144-4086-9C7C-9027AFF0017D}" srcId="{C52840DF-8D5B-484D-896D-B93D29C06196}" destId="{9126C300-2B5A-407A-B099-D883DF548D1F}" srcOrd="0" destOrd="0" parTransId="{68C5C721-6E00-405F-83E5-B29DF76F19F9}" sibTransId="{8A61AD11-2142-4BF7-9215-DBF7E1ED59D1}"/>
    <dgm:cxn modelId="{071486FC-8F47-48FA-89C6-B97815EF6C93}" type="presOf" srcId="{F40673E5-67FA-4A6C-92D6-BC10F59ADBC7}" destId="{7D6BE7A4-F4F8-41A6-B378-82CB3DEF028B}" srcOrd="1" destOrd="0" presId="urn:microsoft.com/office/officeart/2005/8/layout/matrix1"/>
    <dgm:cxn modelId="{2BBD3E7B-1CD7-4B23-A25C-DB2FB34FB036}" type="presParOf" srcId="{6FB2D1F5-71BE-46C2-9752-FC4362EB43A7}" destId="{F81EAEEC-E405-46FA-81D1-576EE0EA1C35}" srcOrd="0" destOrd="0" presId="urn:microsoft.com/office/officeart/2005/8/layout/matrix1"/>
    <dgm:cxn modelId="{3D6C0685-954A-4D58-9153-4C11B6AAFC90}" type="presParOf" srcId="{F81EAEEC-E405-46FA-81D1-576EE0EA1C35}" destId="{35894D2A-7448-4EEF-BE7A-AFECDF46E879}" srcOrd="0" destOrd="0" presId="urn:microsoft.com/office/officeart/2005/8/layout/matrix1"/>
    <dgm:cxn modelId="{BCE36216-5A42-4975-A7A0-5637293FF24B}" type="presParOf" srcId="{F81EAEEC-E405-46FA-81D1-576EE0EA1C35}" destId="{7D6BE7A4-F4F8-41A6-B378-82CB3DEF028B}" srcOrd="1" destOrd="0" presId="urn:microsoft.com/office/officeart/2005/8/layout/matrix1"/>
    <dgm:cxn modelId="{B41F1A3D-B9C4-4643-A4EC-0E878D4CDEE4}" type="presParOf" srcId="{F81EAEEC-E405-46FA-81D1-576EE0EA1C35}" destId="{261419D1-020B-4657-BF78-9F0E18F7ED53}" srcOrd="2" destOrd="0" presId="urn:microsoft.com/office/officeart/2005/8/layout/matrix1"/>
    <dgm:cxn modelId="{E026D4B8-0C12-4475-9316-7BF37C66A4B5}" type="presParOf" srcId="{F81EAEEC-E405-46FA-81D1-576EE0EA1C35}" destId="{6AE1032C-5A52-45A7-B42C-E3AD4E29B0D4}" srcOrd="3" destOrd="0" presId="urn:microsoft.com/office/officeart/2005/8/layout/matrix1"/>
    <dgm:cxn modelId="{3F0E03BA-3EA4-43AA-9763-B3E864C9AB28}" type="presParOf" srcId="{F81EAEEC-E405-46FA-81D1-576EE0EA1C35}" destId="{94D001CF-E85D-43CF-A52B-834DD35C680F}" srcOrd="4" destOrd="0" presId="urn:microsoft.com/office/officeart/2005/8/layout/matrix1"/>
    <dgm:cxn modelId="{C4BFF369-D447-4BD5-90D8-160F907ED654}" type="presParOf" srcId="{F81EAEEC-E405-46FA-81D1-576EE0EA1C35}" destId="{7BA5ED7B-4C9D-4749-976E-6907BA0B55EF}" srcOrd="5" destOrd="0" presId="urn:microsoft.com/office/officeart/2005/8/layout/matrix1"/>
    <dgm:cxn modelId="{986958FE-3A3C-42AF-9326-0AF3A670D78B}" type="presParOf" srcId="{F81EAEEC-E405-46FA-81D1-576EE0EA1C35}" destId="{0CD42C0B-1FA3-425E-90C8-A1C3A2B21B06}" srcOrd="6" destOrd="0" presId="urn:microsoft.com/office/officeart/2005/8/layout/matrix1"/>
    <dgm:cxn modelId="{E7249FF7-B8CF-482B-BBB8-3EAC4A86DC1E}" type="presParOf" srcId="{F81EAEEC-E405-46FA-81D1-576EE0EA1C35}" destId="{5408CB34-D5AA-41FA-B3B2-04CFE8A47361}" srcOrd="7" destOrd="0" presId="urn:microsoft.com/office/officeart/2005/8/layout/matrix1"/>
    <dgm:cxn modelId="{50D4C181-4CB1-4125-BDBB-2545616A02D4}" type="presParOf" srcId="{6FB2D1F5-71BE-46C2-9752-FC4362EB43A7}" destId="{A4D9E059-1CF5-46B4-9BDC-6A89B9F2C81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94D2A-7448-4EEF-BE7A-AFECDF46E879}">
      <dsp:nvSpPr>
        <dsp:cNvPr id="0" name=""/>
        <dsp:cNvSpPr/>
      </dsp:nvSpPr>
      <dsp:spPr>
        <a:xfrm rot="16200000">
          <a:off x="819150" y="-819150"/>
          <a:ext cx="2209800" cy="3848100"/>
        </a:xfrm>
        <a:prstGeom prst="round1Rect">
          <a:avLst/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" fov="0">
            <a:rot lat="19149996" lon="20104178" rev="1577324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1160" tIns="391160" rIns="391160" bIns="391160" numCol="1" spcCol="1270" anchor="ctr" anchorCtr="0">
          <a:noAutofit/>
          <a:sp3d extrusionH="28000" prstMaterial="matte"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Teach </a:t>
          </a:r>
        </a:p>
      </dsp:txBody>
      <dsp:txXfrm rot="5400000">
        <a:off x="0" y="0"/>
        <a:ext cx="3848100" cy="1657350"/>
      </dsp:txXfrm>
    </dsp:sp>
    <dsp:sp modelId="{261419D1-020B-4657-BF78-9F0E18F7ED53}">
      <dsp:nvSpPr>
        <dsp:cNvPr id="0" name=""/>
        <dsp:cNvSpPr/>
      </dsp:nvSpPr>
      <dsp:spPr>
        <a:xfrm>
          <a:off x="3848100" y="0"/>
          <a:ext cx="3848100" cy="2209800"/>
        </a:xfrm>
        <a:prstGeom prst="round1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" fov="0">
            <a:rot lat="19149996" lon="20104178" rev="1577324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1160" tIns="391160" rIns="391160" bIns="391160" numCol="1" spcCol="1270" anchor="ctr" anchorCtr="0">
          <a:noAutofit/>
          <a:sp3d extrusionH="28000" prstMaterial="matte"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 Enforce</a:t>
          </a:r>
        </a:p>
      </dsp:txBody>
      <dsp:txXfrm>
        <a:off x="3848100" y="0"/>
        <a:ext cx="3848100" cy="1657350"/>
      </dsp:txXfrm>
    </dsp:sp>
    <dsp:sp modelId="{94D001CF-E85D-43CF-A52B-834DD35C680F}">
      <dsp:nvSpPr>
        <dsp:cNvPr id="0" name=""/>
        <dsp:cNvSpPr/>
      </dsp:nvSpPr>
      <dsp:spPr>
        <a:xfrm rot="10800000">
          <a:off x="0" y="2209800"/>
          <a:ext cx="3848100" cy="2209800"/>
        </a:xfrm>
        <a:prstGeom prst="round1Rect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" fov="0">
            <a:rot lat="19149996" lon="20104178" rev="1577324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1160" tIns="391160" rIns="391160" bIns="391160" numCol="1" spcCol="1270" anchor="ctr" anchorCtr="0">
          <a:noAutofit/>
          <a:sp3d extrusionH="28000" prstMaterial="matte"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 Advocate</a:t>
          </a:r>
        </a:p>
      </dsp:txBody>
      <dsp:txXfrm rot="10800000">
        <a:off x="0" y="2762249"/>
        <a:ext cx="3848100" cy="1657350"/>
      </dsp:txXfrm>
    </dsp:sp>
    <dsp:sp modelId="{0CD42C0B-1FA3-425E-90C8-A1C3A2B21B06}">
      <dsp:nvSpPr>
        <dsp:cNvPr id="0" name=""/>
        <dsp:cNvSpPr/>
      </dsp:nvSpPr>
      <dsp:spPr>
        <a:xfrm rot="5400000">
          <a:off x="4667250" y="1390649"/>
          <a:ext cx="2209800" cy="3848100"/>
        </a:xfrm>
        <a:prstGeom prst="round1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" fov="0">
            <a:rot lat="19149996" lon="20104178" rev="1577324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1160" tIns="391160" rIns="391160" bIns="391160" numCol="1" spcCol="1270" anchor="ctr" anchorCtr="0">
          <a:noAutofit/>
          <a:sp3d extrusionH="28000" prstMaterial="matte"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 Model</a:t>
          </a:r>
        </a:p>
      </dsp:txBody>
      <dsp:txXfrm rot="-5400000">
        <a:off x="3848100" y="2762249"/>
        <a:ext cx="3848100" cy="1657350"/>
      </dsp:txXfrm>
    </dsp:sp>
    <dsp:sp modelId="{A4D9E059-1CF5-46B4-9BDC-6A89B9F2C818}">
      <dsp:nvSpPr>
        <dsp:cNvPr id="0" name=""/>
        <dsp:cNvSpPr/>
      </dsp:nvSpPr>
      <dsp:spPr>
        <a:xfrm>
          <a:off x="2693670" y="1657350"/>
          <a:ext cx="2308860" cy="1104900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perspectiveRelaxed" fov="0">
            <a:rot lat="19149996" lon="20104178" rev="1577324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/>
            <a:t>T.E.A.M.</a:t>
          </a:r>
        </a:p>
      </dsp:txBody>
      <dsp:txXfrm>
        <a:off x="2747607" y="1711287"/>
        <a:ext cx="2200986" cy="997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FAA07521-11DF-4229-8266-DB56C832C56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09151644-E9E4-485C-AC20-94D81DAF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59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E6105E8E-02DD-42D1-A2C9-EF99E70A774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DBA9FE8E-0455-43EA-A9A5-424DC51D3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70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A40C73-F0DF-734F-9E2C-1C3C496D61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28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792" y="4422667"/>
            <a:ext cx="5617520" cy="418867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CHARACTER COUNTS! is a community based framework built on the foundation of the Six Pillars of Character. CHARACTER COUNTS provides practical strategies, curricular resources, and trainings to positively impact schools, community, youth-serving or  people-helping organization.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F5E70-A552-47B4-8D7E-7D039C40BCB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743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5325"/>
            <a:ext cx="4648200" cy="3486150"/>
          </a:xfrm>
          <a:ln/>
        </p:spPr>
      </p:sp>
      <p:sp>
        <p:nvSpPr>
          <p:cNvPr id="328707" name="Rectangle 3"/>
          <p:cNvSpPr>
            <a:spLocks noGrp="1"/>
          </p:cNvSpPr>
          <p:nvPr>
            <p:ph type="body" idx="1"/>
          </p:nvPr>
        </p:nvSpPr>
        <p:spPr>
          <a:xfrm>
            <a:off x="701040" y="4415790"/>
            <a:ext cx="5608320" cy="4184994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09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6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0618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79757" y="8843645"/>
            <a:ext cx="3043343" cy="465455"/>
          </a:xfrm>
          <a:prstGeom prst="rect">
            <a:avLst/>
          </a:prstGeom>
          <a:noFill/>
        </p:spPr>
        <p:txBody>
          <a:bodyPr/>
          <a:lstStyle/>
          <a:p>
            <a:fld id="{0AD005DE-4267-4C0C-BC8D-D4A805FE2894}" type="slidenum">
              <a:rPr lang="en-US" smtClean="0">
                <a:cs typeface="Arial" pitchFamily="34" charset="0"/>
              </a:rPr>
              <a:pPr/>
              <a:t>19</a:t>
            </a:fld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312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Ray Center has vast experience in leadership assessment and training with significant</a:t>
            </a:r>
            <a:r>
              <a:rPr lang="en-US" baseline="0" dirty="0"/>
              <a:t> national impact organizations that include and are not limited to:</a:t>
            </a:r>
          </a:p>
          <a:p>
            <a:endParaRPr lang="en-US" baseline="0" dirty="0"/>
          </a:p>
          <a:p>
            <a:r>
              <a:rPr lang="en-US" baseline="0" dirty="0"/>
              <a:t>Hy-Vee, Inc. – executive leadership training and assessment to this regional grocer/retailer that has over 85,000 employees. Hy-Vee is listed by Forbes as the 27</a:t>
            </a:r>
            <a:r>
              <a:rPr lang="en-US" baseline="30000" dirty="0"/>
              <a:t>th</a:t>
            </a:r>
            <a:r>
              <a:rPr lang="en-US" baseline="0" dirty="0"/>
              <a:t> largest private company in the US with over 9.6 billion in annual revenue.</a:t>
            </a:r>
          </a:p>
          <a:p>
            <a:endParaRPr lang="en-US" baseline="0" dirty="0"/>
          </a:p>
          <a:p>
            <a:r>
              <a:rPr lang="en-US" baseline="0" dirty="0"/>
              <a:t>Principal–  company-wide assessment and executive leadership training to CPA and financial executives at this financial services and insurance organization that employees over 14,800 employees globally with over $12.53 billion in annual revenue. Principal is listed as #98 of the world’s best employers and #125 of America’s top public companies by Forbes.</a:t>
            </a:r>
          </a:p>
          <a:p>
            <a:endParaRPr lang="en-US" baseline="0" dirty="0"/>
          </a:p>
          <a:p>
            <a:r>
              <a:rPr lang="en-US" dirty="0"/>
              <a:t>Prairie Meadows – professional</a:t>
            </a:r>
            <a:r>
              <a:rPr lang="en-US" baseline="0" dirty="0"/>
              <a:t> development and optimal performance assessment for all 1,400 employees focused on core leadership competency development to impact retention and succession planning.</a:t>
            </a:r>
          </a:p>
          <a:p>
            <a:endParaRPr lang="en-US" dirty="0"/>
          </a:p>
          <a:p>
            <a:pPr defTabSz="932805">
              <a:defRPr/>
            </a:pPr>
            <a:r>
              <a:rPr lang="en-US" baseline="0" dirty="0"/>
              <a:t>Greater Des Moines Partnership –  assessment on workplace culture for this business association that includes 4,700 business in 22 regional Chambers of Commerce.</a:t>
            </a:r>
          </a:p>
          <a:p>
            <a:endParaRPr lang="en-US" dirty="0"/>
          </a:p>
          <a:p>
            <a:r>
              <a:rPr lang="en-US" dirty="0"/>
              <a:t>Pella Corporation –  executive leadership training and coaching at</a:t>
            </a:r>
            <a:r>
              <a:rPr lang="en-US" baseline="0" dirty="0"/>
              <a:t> this privately-held international manufacturing company headquartered in Iowa with over 7,100 employees and multiple national plant locations across the US.</a:t>
            </a:r>
          </a:p>
          <a:p>
            <a:endParaRPr lang="en-US" baseline="0" dirty="0"/>
          </a:p>
          <a:p>
            <a:r>
              <a:rPr lang="en-US" baseline="0" dirty="0"/>
              <a:t>MidAmerican Energy Company –  executive leadership development focused on customer-service delivery to this privately-held  public energy utility that is part of the Berkshire Hathaway Energy holdings. MidAmerican employees serve the upper Mid-West with electric generation, transmission and distribution with a focus on renewable energy that is supporting significant data centers in Iowa for Microsoft and Facebook.</a:t>
            </a:r>
          </a:p>
          <a:p>
            <a:endParaRPr lang="en-US" baseline="0" dirty="0"/>
          </a:p>
          <a:p>
            <a:r>
              <a:rPr lang="en-US" baseline="0" dirty="0"/>
              <a:t>Elite Casino Resorts – optimal performance assessment and professional development to impact mission, vision and value delivery at this three property, 1,500 employee organization</a:t>
            </a:r>
          </a:p>
          <a:p>
            <a:endParaRPr lang="en-US" baseline="0" dirty="0"/>
          </a:p>
          <a:p>
            <a:r>
              <a:rPr lang="en-US" baseline="0" dirty="0"/>
              <a:t>DART – Facilitated recent governance taskforce, vision development and long-term funding options for Des Moines Area Regional Transit.</a:t>
            </a:r>
          </a:p>
          <a:p>
            <a:endParaRPr lang="en-US" baseline="0" dirty="0"/>
          </a:p>
          <a:p>
            <a:r>
              <a:rPr lang="en-US" baseline="0" dirty="0"/>
              <a:t>Council of State Governments –  leadership development for state legislators from all 50 states and engagements that include border states in both Mexico and Canada.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0F1C6-5D18-42A7-995A-84A05D9678B9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55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1252" y="2362261"/>
            <a:ext cx="7772400" cy="667341"/>
          </a:xfrm>
          <a:prstGeom prst="rect">
            <a:avLst/>
          </a:prstGeom>
        </p:spPr>
        <p:txBody>
          <a:bodyPr/>
          <a:lstStyle>
            <a:lvl1pPr algn="l">
              <a:defRPr sz="4000" b="0" i="0" baseline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1331" y="3049446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56" y="6172200"/>
            <a:ext cx="1555289" cy="4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89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002060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2060"/>
                </a:solidFill>
                <a:latin typeface="Calibri" panose="020F0502020204030204" pitchFamily="34" charset="0"/>
                <a:cs typeface="Rod" panose="02030509050101010101" pitchFamily="49" charset="-79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56" y="6172200"/>
            <a:ext cx="1555289" cy="4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21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56" y="6172200"/>
            <a:ext cx="1555289" cy="4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 sz="4000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56" y="6172200"/>
            <a:ext cx="1555289" cy="4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86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56" y="6172200"/>
            <a:ext cx="1555289" cy="4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36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56" y="6172200"/>
            <a:ext cx="1555289" cy="4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90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C3F9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42278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42634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2000">
                <a:solidFill>
                  <a:schemeClr val="tx2"/>
                </a:solidFill>
                <a:latin typeface="+mn-lt"/>
              </a:defRPr>
            </a:lvl3pPr>
            <a:lvl4pPr>
              <a:defRPr sz="2000">
                <a:solidFill>
                  <a:schemeClr val="tx2"/>
                </a:solidFill>
                <a:latin typeface="+mn-lt"/>
              </a:defRPr>
            </a:lvl4pPr>
            <a:lvl5pPr>
              <a:defRPr sz="2000">
                <a:solidFill>
                  <a:schemeClr val="tx2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6828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4223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1183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56" y="6172200"/>
            <a:ext cx="1555289" cy="4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1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594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9995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1252" y="2362261"/>
            <a:ext cx="7772400" cy="667341"/>
          </a:xfrm>
          <a:prstGeom prst="rect">
            <a:avLst/>
          </a:prstGeom>
        </p:spPr>
        <p:txBody>
          <a:bodyPr/>
          <a:lstStyle>
            <a:lvl1pPr algn="l">
              <a:defRPr sz="4000" b="0" i="0" baseline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1331" y="3049446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7184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6455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25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5222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rgbClr val="00206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00206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002060"/>
                </a:solidFill>
                <a:latin typeface="Calibri" panose="020F0502020204030204" pitchFamily="34" charset="0"/>
              </a:defRPr>
            </a:lvl4pPr>
            <a:lvl5pPr>
              <a:defRPr sz="1800">
                <a:solidFill>
                  <a:srgbClr val="00206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rgbClr val="00206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00206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002060"/>
                </a:solidFill>
                <a:latin typeface="Calibri" panose="020F0502020204030204" pitchFamily="34" charset="0"/>
              </a:defRPr>
            </a:lvl4pPr>
            <a:lvl5pPr>
              <a:defRPr sz="1800">
                <a:solidFill>
                  <a:srgbClr val="00206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2169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>
              <a:defRPr sz="2000">
                <a:solidFill>
                  <a:srgbClr val="002060"/>
                </a:solidFill>
                <a:latin typeface="Calibri" panose="020F0502020204030204" pitchFamily="34" charset="0"/>
              </a:defRPr>
            </a:lvl2pPr>
            <a:lvl3pPr>
              <a:defRPr sz="1800">
                <a:solidFill>
                  <a:srgbClr val="002060"/>
                </a:solidFill>
                <a:latin typeface="Calibri" panose="020F0502020204030204" pitchFamily="34" charset="0"/>
              </a:defRPr>
            </a:lvl3pPr>
            <a:lvl4pPr>
              <a:defRPr sz="1600">
                <a:solidFill>
                  <a:srgbClr val="002060"/>
                </a:solidFill>
                <a:latin typeface="Calibri" panose="020F0502020204030204" pitchFamily="34" charset="0"/>
              </a:defRPr>
            </a:lvl4pPr>
            <a:lvl5pPr>
              <a:defRPr sz="1600">
                <a:solidFill>
                  <a:srgbClr val="002060"/>
                </a:solidFill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>
              <a:defRPr sz="2000">
                <a:solidFill>
                  <a:srgbClr val="002060"/>
                </a:solidFill>
                <a:latin typeface="Calibri" panose="020F0502020204030204" pitchFamily="34" charset="0"/>
              </a:defRPr>
            </a:lvl2pPr>
            <a:lvl3pPr>
              <a:defRPr sz="1800">
                <a:solidFill>
                  <a:srgbClr val="002060"/>
                </a:solidFill>
                <a:latin typeface="Calibri" panose="020F0502020204030204" pitchFamily="34" charset="0"/>
              </a:defRPr>
            </a:lvl3pPr>
            <a:lvl4pPr>
              <a:defRPr sz="1600">
                <a:solidFill>
                  <a:srgbClr val="002060"/>
                </a:solidFill>
                <a:latin typeface="Calibri" panose="020F0502020204030204" pitchFamily="34" charset="0"/>
              </a:defRPr>
            </a:lvl4pPr>
            <a:lvl5pPr>
              <a:defRPr sz="1600">
                <a:solidFill>
                  <a:srgbClr val="002060"/>
                </a:solidFill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3910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870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20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915400" y="2819400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56" y="6172200"/>
            <a:ext cx="1555289" cy="4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437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rgbClr val="002060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rgbClr val="002060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rgbClr val="002060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rgbClr val="002060"/>
                </a:solidFill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42996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002060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2060"/>
                </a:solidFill>
                <a:latin typeface="Calibri" panose="020F0502020204030204" pitchFamily="34" charset="0"/>
                <a:cs typeface="Rod" panose="02030509050101010101" pitchFamily="49" charset="-79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3173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177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 sz="4000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217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00206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915400" y="2819400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56" y="6172200"/>
            <a:ext cx="1555289" cy="4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4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56" y="6172200"/>
            <a:ext cx="1555289" cy="4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12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rgbClr val="00206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00206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002060"/>
                </a:solidFill>
                <a:latin typeface="Calibri" panose="020F0502020204030204" pitchFamily="34" charset="0"/>
              </a:defRPr>
            </a:lvl4pPr>
            <a:lvl5pPr>
              <a:defRPr sz="1800">
                <a:solidFill>
                  <a:srgbClr val="00206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rgbClr val="002060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rgbClr val="002060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rgbClr val="002060"/>
                </a:solidFill>
                <a:latin typeface="Calibri" panose="020F0502020204030204" pitchFamily="34" charset="0"/>
              </a:defRPr>
            </a:lvl4pPr>
            <a:lvl5pPr>
              <a:defRPr sz="1800">
                <a:solidFill>
                  <a:srgbClr val="00206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56" y="6172200"/>
            <a:ext cx="1555289" cy="4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3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>
              <a:defRPr sz="2000">
                <a:solidFill>
                  <a:srgbClr val="002060"/>
                </a:solidFill>
                <a:latin typeface="Calibri" panose="020F0502020204030204" pitchFamily="34" charset="0"/>
              </a:defRPr>
            </a:lvl2pPr>
            <a:lvl3pPr>
              <a:defRPr sz="1800">
                <a:solidFill>
                  <a:srgbClr val="002060"/>
                </a:solidFill>
                <a:latin typeface="Calibri" panose="020F0502020204030204" pitchFamily="34" charset="0"/>
              </a:defRPr>
            </a:lvl3pPr>
            <a:lvl4pPr>
              <a:defRPr sz="1600">
                <a:solidFill>
                  <a:srgbClr val="002060"/>
                </a:solidFill>
                <a:latin typeface="Calibri" panose="020F0502020204030204" pitchFamily="34" charset="0"/>
              </a:defRPr>
            </a:lvl4pPr>
            <a:lvl5pPr>
              <a:defRPr sz="1600">
                <a:solidFill>
                  <a:srgbClr val="002060"/>
                </a:solidFill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>
              <a:defRPr sz="2000">
                <a:solidFill>
                  <a:srgbClr val="002060"/>
                </a:solidFill>
                <a:latin typeface="Calibri" panose="020F0502020204030204" pitchFamily="34" charset="0"/>
              </a:defRPr>
            </a:lvl2pPr>
            <a:lvl3pPr>
              <a:defRPr sz="1800">
                <a:solidFill>
                  <a:srgbClr val="002060"/>
                </a:solidFill>
                <a:latin typeface="Calibri" panose="020F0502020204030204" pitchFamily="34" charset="0"/>
              </a:defRPr>
            </a:lvl3pPr>
            <a:lvl4pPr>
              <a:defRPr sz="1600">
                <a:solidFill>
                  <a:srgbClr val="002060"/>
                </a:solidFill>
                <a:latin typeface="Calibri" panose="020F0502020204030204" pitchFamily="34" charset="0"/>
              </a:defRPr>
            </a:lvl4pPr>
            <a:lvl5pPr>
              <a:defRPr sz="1600">
                <a:solidFill>
                  <a:srgbClr val="002060"/>
                </a:solidFill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56" y="6172200"/>
            <a:ext cx="1555289" cy="4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1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56" y="6172200"/>
            <a:ext cx="1555289" cy="4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07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56" y="6172200"/>
            <a:ext cx="1555289" cy="4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09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rgbClr val="002060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rgbClr val="002060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rgbClr val="002060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rgbClr val="002060"/>
                </a:solidFill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206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56" y="6172200"/>
            <a:ext cx="1555289" cy="4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27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002705"/>
            <a:ext cx="9144000" cy="8183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Ray Center logo - white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30113"/>
            <a:ext cx="5618922" cy="378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56" y="6172200"/>
            <a:ext cx="1555289" cy="4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3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1" r:id="rId13"/>
    <p:sldLayoutId id="2147483673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1700" b="1" i="0" kern="1200">
          <a:solidFill>
            <a:schemeClr val="bg1"/>
          </a:solidFill>
          <a:latin typeface="Trebuchet MS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2660"/>
        </a:lnSpc>
        <a:spcBef>
          <a:spcPct val="20000"/>
        </a:spcBef>
        <a:buFont typeface="Arial"/>
        <a:buNone/>
        <a:defRPr sz="2800" kern="1200">
          <a:solidFill>
            <a:schemeClr val="tx2"/>
          </a:solidFill>
          <a:latin typeface="Trebuchet MS"/>
          <a:ea typeface="+mn-ea"/>
          <a:cs typeface="+mn-cs"/>
        </a:defRPr>
      </a:lvl1pPr>
      <a:lvl2pPr marL="457200" indent="0" algn="l" defTabSz="457200" rtl="0" eaLnBrk="1" latinLnBrk="0" hangingPunct="1">
        <a:lnSpc>
          <a:spcPts val="2660"/>
        </a:lnSpc>
        <a:spcBef>
          <a:spcPct val="20000"/>
        </a:spcBef>
        <a:buFont typeface="Arial"/>
        <a:buNone/>
        <a:defRPr sz="2200" b="1" i="0" kern="1200">
          <a:solidFill>
            <a:schemeClr val="tx1"/>
          </a:solidFill>
          <a:latin typeface="Trebuchet MS"/>
          <a:ea typeface="+mn-ea"/>
          <a:cs typeface="+mn-cs"/>
        </a:defRPr>
      </a:lvl2pPr>
      <a:lvl3pPr marL="914400" indent="0" algn="l" defTabSz="457200" rtl="0" eaLnBrk="1" latinLnBrk="0" hangingPunct="1">
        <a:lnSpc>
          <a:spcPts val="2660"/>
        </a:lnSpc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Trebuchet MS"/>
          <a:ea typeface="+mn-ea"/>
          <a:cs typeface="+mn-cs"/>
        </a:defRPr>
      </a:lvl3pPr>
      <a:lvl4pPr marL="1371600" indent="0" algn="l" defTabSz="457200" rtl="0" eaLnBrk="1" latinLnBrk="0" hangingPunct="1">
        <a:lnSpc>
          <a:spcPts val="2660"/>
        </a:lnSpc>
        <a:spcBef>
          <a:spcPct val="20000"/>
        </a:spcBef>
        <a:buFont typeface="Arial"/>
        <a:buNone/>
        <a:defRPr sz="1600" b="1" i="0" kern="1200">
          <a:solidFill>
            <a:schemeClr val="tx1"/>
          </a:solidFill>
          <a:latin typeface="Trebuchet MS"/>
          <a:ea typeface="+mn-ea"/>
          <a:cs typeface="+mn-cs"/>
        </a:defRPr>
      </a:lvl4pPr>
      <a:lvl5pPr marL="1828800" indent="0" algn="l" defTabSz="457200" rtl="0" eaLnBrk="1" latinLnBrk="0" hangingPunct="1">
        <a:lnSpc>
          <a:spcPts val="2660"/>
        </a:lnSpc>
        <a:spcBef>
          <a:spcPct val="20000"/>
        </a:spcBef>
        <a:buFont typeface="Arial"/>
        <a:buNone/>
        <a:defRPr sz="1600" kern="1200">
          <a:solidFill>
            <a:schemeClr val="tx1"/>
          </a:solidFill>
          <a:latin typeface="Trebuchet MS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937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1C3F95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F95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F95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F95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3F95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rgbClr val="1C3F9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b="1" kern="1200">
          <a:solidFill>
            <a:srgbClr val="1C3F95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1C3F95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rgbClr val="1C3F95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rgbClr val="1C3F9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5912602"/>
            <a:ext cx="9144000" cy="945398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039650"/>
            <a:ext cx="9144000" cy="8183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Ray Center logo - white.eps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230113"/>
            <a:ext cx="5618922" cy="37880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5976126"/>
            <a:ext cx="9144000" cy="12704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56" y="6172200"/>
            <a:ext cx="1555289" cy="4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46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8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1700" b="1" i="0" kern="1200">
          <a:solidFill>
            <a:schemeClr val="bg1"/>
          </a:solidFill>
          <a:latin typeface="Trebuchet MS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2660"/>
        </a:lnSpc>
        <a:spcBef>
          <a:spcPct val="20000"/>
        </a:spcBef>
        <a:buFont typeface="Arial"/>
        <a:buNone/>
        <a:defRPr sz="2800" kern="1200">
          <a:solidFill>
            <a:schemeClr val="tx2"/>
          </a:solidFill>
          <a:latin typeface="Trebuchet MS"/>
          <a:ea typeface="+mn-ea"/>
          <a:cs typeface="+mn-cs"/>
        </a:defRPr>
      </a:lvl1pPr>
      <a:lvl2pPr marL="457200" indent="0" algn="l" defTabSz="457200" rtl="0" eaLnBrk="1" latinLnBrk="0" hangingPunct="1">
        <a:lnSpc>
          <a:spcPts val="2660"/>
        </a:lnSpc>
        <a:spcBef>
          <a:spcPct val="20000"/>
        </a:spcBef>
        <a:buFont typeface="Arial"/>
        <a:buNone/>
        <a:defRPr sz="2200" b="1" i="0" kern="1200">
          <a:solidFill>
            <a:schemeClr val="tx1"/>
          </a:solidFill>
          <a:latin typeface="Trebuchet MS"/>
          <a:ea typeface="+mn-ea"/>
          <a:cs typeface="+mn-cs"/>
        </a:defRPr>
      </a:lvl2pPr>
      <a:lvl3pPr marL="914400" indent="0" algn="l" defTabSz="457200" rtl="0" eaLnBrk="1" latinLnBrk="0" hangingPunct="1">
        <a:lnSpc>
          <a:spcPts val="2660"/>
        </a:lnSpc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Trebuchet MS"/>
          <a:ea typeface="+mn-ea"/>
          <a:cs typeface="+mn-cs"/>
        </a:defRPr>
      </a:lvl3pPr>
      <a:lvl4pPr marL="1371600" indent="0" algn="l" defTabSz="457200" rtl="0" eaLnBrk="1" latinLnBrk="0" hangingPunct="1">
        <a:lnSpc>
          <a:spcPts val="2660"/>
        </a:lnSpc>
        <a:spcBef>
          <a:spcPct val="20000"/>
        </a:spcBef>
        <a:buFont typeface="Arial"/>
        <a:buNone/>
        <a:defRPr sz="1600" b="1" i="0" kern="1200">
          <a:solidFill>
            <a:schemeClr val="tx1"/>
          </a:solidFill>
          <a:latin typeface="Trebuchet MS"/>
          <a:ea typeface="+mn-ea"/>
          <a:cs typeface="+mn-cs"/>
        </a:defRPr>
      </a:lvl4pPr>
      <a:lvl5pPr marL="1828800" indent="0" algn="l" defTabSz="457200" rtl="0" eaLnBrk="1" latinLnBrk="0" hangingPunct="1">
        <a:lnSpc>
          <a:spcPts val="2660"/>
        </a:lnSpc>
        <a:spcBef>
          <a:spcPct val="20000"/>
        </a:spcBef>
        <a:buFont typeface="Arial"/>
        <a:buNone/>
        <a:defRPr sz="1600" kern="1200">
          <a:solidFill>
            <a:schemeClr val="tx1"/>
          </a:solidFill>
          <a:latin typeface="Trebuchet MS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000001024\Pictures\Ray Center logo   - new blue stack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536503" cy="297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09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28600"/>
            <a:ext cx="5791200" cy="56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84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ECC939D8-417E-4A59-B331-FAFA6C974DDB" descr="ECC939D8-417E-4A59-B331-FAFA6C974DD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" r="9171" b="-161"/>
          <a:stretch/>
        </p:blipFill>
        <p:spPr bwMode="auto">
          <a:xfrm>
            <a:off x="-4916" y="0"/>
            <a:ext cx="9148916" cy="610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275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t="14856" r="9338" b="23102"/>
          <a:stretch/>
        </p:blipFill>
        <p:spPr>
          <a:xfrm>
            <a:off x="2895600" y="152400"/>
            <a:ext cx="5622641" cy="2209800"/>
          </a:xfrm>
          <a:prstGeom prst="rect">
            <a:avLst/>
          </a:prstGeom>
        </p:spPr>
      </p:pic>
      <p:pic>
        <p:nvPicPr>
          <p:cNvPr id="7" name="Picture 4" descr="pocket park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1473" y="2514600"/>
            <a:ext cx="2496768" cy="33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8FDF625E-FBCB-111C-0304-5772A1C65A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78" y="2514600"/>
            <a:ext cx="4991099" cy="332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C0E42A-F855-271D-EF87-83BE663974E9}"/>
              </a:ext>
            </a:extLst>
          </p:cNvPr>
          <p:cNvSpPr txBox="1"/>
          <p:nvPr/>
        </p:nvSpPr>
        <p:spPr>
          <a:xfrm>
            <a:off x="228600" y="718691"/>
            <a:ext cx="2362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</a:t>
            </a:r>
          </a:p>
          <a:p>
            <a:pPr algn="ctr">
              <a:defRPr/>
            </a:pP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256441346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0C57D867-8A90-4AF2-B9E2-6D5B8D71F85B" descr="IMG_8477.jpg">
            <a:extLst>
              <a:ext uri="{FF2B5EF4-FFF2-40B4-BE49-F238E27FC236}">
                <a16:creationId xmlns:a16="http://schemas.microsoft.com/office/drawing/2014/main" id="{5D8E1A5C-D16A-6452-B2D6-9A0CE285A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t="13538" r="10228" b="11402"/>
          <a:stretch/>
        </p:blipFill>
        <p:spPr bwMode="auto">
          <a:xfrm>
            <a:off x="-20732" y="0"/>
            <a:ext cx="9179972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5061" y="304800"/>
            <a:ext cx="8229600" cy="1143000"/>
          </a:xfrm>
        </p:spPr>
        <p:txBody>
          <a:bodyPr anchor="t"/>
          <a:lstStyle/>
          <a:p>
            <a:pPr eaLnBrk="1" hangingPunct="1"/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Civic Leadership Academy</a:t>
            </a:r>
            <a:endParaRPr lang="en-US" sz="40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513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812D35A2-8350-4616-A65B-FA9BA61950E0" descr="812D35A2-8350-4616-A65B-FA9BA61950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871" cy="611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871" y="15069"/>
            <a:ext cx="2399073" cy="65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15069"/>
            <a:ext cx="1676400" cy="57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1768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drake.edu/media/departmentsoffices/raycenter/images/Character%20Counts%20Day%20at%20Drake%20Basketball-585x328.jpg">
            <a:extLst>
              <a:ext uri="{FF2B5EF4-FFF2-40B4-BE49-F238E27FC236}">
                <a16:creationId xmlns:a16="http://schemas.microsoft.com/office/drawing/2014/main" id="{1EC5F6BE-5BF8-4AE3-B688-E9E863DEE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2"/>
          <a:stretch/>
        </p:blipFill>
        <p:spPr bwMode="auto">
          <a:xfrm>
            <a:off x="17315" y="19229"/>
            <a:ext cx="9126685" cy="445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A69CBA6-3144-40CC-8363-6917F187303D" descr="IMG_6536.jpg">
            <a:extLst>
              <a:ext uri="{FF2B5EF4-FFF2-40B4-BE49-F238E27FC236}">
                <a16:creationId xmlns:a16="http://schemas.microsoft.com/office/drawing/2014/main" id="{41DCAB97-49E3-25E4-514D-C8D0A510D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" t="18647" r="-453" b="20339"/>
          <a:stretch/>
        </p:blipFill>
        <p:spPr bwMode="auto">
          <a:xfrm>
            <a:off x="17315" y="4469630"/>
            <a:ext cx="9153957" cy="236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942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34413" y="152275"/>
            <a:ext cx="8763000" cy="780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en-US" sz="3600" dirty="0">
                <a:solidFill>
                  <a:schemeClr val="tx2"/>
                </a:solidFill>
              </a:rPr>
              <a:t>CHARACTER COUNTS! at the Ball Park</a:t>
            </a:r>
          </a:p>
        </p:txBody>
      </p:sp>
      <p:pic>
        <p:nvPicPr>
          <p:cNvPr id="4" name="Picture 3" descr="FD Kids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3644349"/>
            <a:ext cx="2920181" cy="2194709"/>
          </a:xfrm>
          <a:prstGeom prst="rect">
            <a:avLst/>
          </a:prstGeom>
        </p:spPr>
      </p:pic>
      <p:pic>
        <p:nvPicPr>
          <p:cNvPr id="5" name="Picture 4" descr="Bodholdt Pitch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00" y="3954142"/>
            <a:ext cx="3038615" cy="1884916"/>
          </a:xfrm>
          <a:prstGeom prst="rect">
            <a:avLst/>
          </a:prstGeom>
        </p:spPr>
      </p:pic>
      <p:pic>
        <p:nvPicPr>
          <p:cNvPr id="71682" name="Picture 2" descr="C:\Users\J. Scott Raecker\Pictures\2013-03-03 Character Counts In Iowa\2011-05-09_13-41-47_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171" y="1054659"/>
            <a:ext cx="4974336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6" y="1031023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5214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831500"/>
            <a:ext cx="4724400" cy="31499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96559"/>
            <a:ext cx="4572000" cy="304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0" y="-79913"/>
            <a:ext cx="4813300" cy="3208867"/>
          </a:xfrm>
          <a:prstGeom prst="rect">
            <a:avLst/>
          </a:prstGeom>
        </p:spPr>
      </p:pic>
      <p:pic>
        <p:nvPicPr>
          <p:cNvPr id="25603" name="Picture 4" descr="IRVING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00" y="-619959"/>
            <a:ext cx="4633696" cy="313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ica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86000"/>
            <a:ext cx="914400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9845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character counts we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33656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371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3" name="Picture 2" descr="Bridgeview Walk-a-thon"/>
          <p:cNvPicPr>
            <a:picLocks noChangeAspect="1" noChangeArrowheads="1"/>
          </p:cNvPicPr>
          <p:nvPr/>
        </p:nvPicPr>
        <p:blipFill>
          <a:blip r:embed="rId3" cstate="print"/>
          <a:srcRect l="1515" r="1515"/>
          <a:stretch>
            <a:fillRect/>
          </a:stretch>
        </p:blipFill>
        <p:spPr bwMode="auto">
          <a:xfrm>
            <a:off x="5283289" y="3048000"/>
            <a:ext cx="3860711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4" name="Picture 3" descr="http://charactercounts.org/album/Iowa/Cody/slides/Cody_Elementary_in_LeClaire.jpg"/>
          <p:cNvPicPr>
            <a:picLocks noChangeAspect="1" noChangeArrowheads="1"/>
          </p:cNvPicPr>
          <p:nvPr/>
        </p:nvPicPr>
        <p:blipFill>
          <a:blip r:embed="rId4" cstate="print"/>
          <a:srcRect t="18555" r="5173" b="21017"/>
          <a:stretch>
            <a:fillRect/>
          </a:stretch>
        </p:blipFill>
        <p:spPr bwMode="auto">
          <a:xfrm>
            <a:off x="0" y="4595526"/>
            <a:ext cx="5410200" cy="226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BOG-0606_MJ-Slides_IA-PillarFriday"/>
          <p:cNvPicPr>
            <a:picLocks noChangeAspect="1" noChangeArrowheads="1"/>
          </p:cNvPicPr>
          <p:nvPr/>
        </p:nvPicPr>
        <p:blipFill rotWithShape="1">
          <a:blip r:embed="rId5" cstate="print"/>
          <a:srcRect t="33545" r="6783" b="20712"/>
          <a:stretch/>
        </p:blipFill>
        <p:spPr bwMode="auto">
          <a:xfrm>
            <a:off x="0" y="2690526"/>
            <a:ext cx="54102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CHead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8" y="0"/>
            <a:ext cx="914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28327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6700"/>
            <a:ext cx="8534400" cy="13716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Robert D. and Billie Ray Center mission</a:t>
            </a:r>
            <a:b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to improve civility</a:t>
            </a:r>
            <a:b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 character development and ethical leadership. </a:t>
            </a:r>
            <a:b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8" y="1676400"/>
            <a:ext cx="3356595" cy="42032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21413" y="1752600"/>
            <a:ext cx="52948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Ray Center vision is to transform lives and</a:t>
            </a:r>
            <a:br>
              <a:rPr lang="en-US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strengthen communities</a:t>
            </a:r>
            <a:br>
              <a:rPr lang="en-US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equipping individuals and communities to embrace and practice good character by demonstrating trustworthiness, respect, responsibility, fairness, caring and citizenship.</a:t>
            </a:r>
            <a:br>
              <a:rPr lang="en-US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761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Pursuing victory with hon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"/>
            <a:ext cx="731596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574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0"/>
          <a:stretch/>
        </p:blipFill>
        <p:spPr>
          <a:xfrm>
            <a:off x="465819" y="304800"/>
            <a:ext cx="4377582" cy="2432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47368"/>
            <a:ext cx="3504849" cy="5258082"/>
          </a:xfrm>
          <a:prstGeom prst="rect">
            <a:avLst/>
          </a:prstGeom>
        </p:spPr>
      </p:pic>
      <p:pic>
        <p:nvPicPr>
          <p:cNvPr id="6" name="Picture 3" descr="2A BB PVWH View"/>
          <p:cNvPicPr>
            <a:picLocks noChangeAspect="1" noChangeArrowheads="1"/>
          </p:cNvPicPr>
          <p:nvPr/>
        </p:nvPicPr>
        <p:blipFill>
          <a:blip r:embed="rId4" cstate="print"/>
          <a:srcRect b="34570"/>
          <a:stretch>
            <a:fillRect/>
          </a:stretch>
        </p:blipFill>
        <p:spPr bwMode="auto">
          <a:xfrm>
            <a:off x="914400" y="2895600"/>
            <a:ext cx="3480421" cy="302050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52211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11" descr="PVWH_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7033" y="63617"/>
            <a:ext cx="2819400" cy="165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02" y="1675828"/>
            <a:ext cx="8141663" cy="4235460"/>
          </a:xfrm>
          <a:prstGeom prst="rect">
            <a:avLst/>
          </a:prstGeom>
        </p:spPr>
      </p:pic>
      <p:pic>
        <p:nvPicPr>
          <p:cNvPr id="29700" name="Picture 6" descr="IHS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902" y="4822263"/>
            <a:ext cx="1141413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2" descr="ihsgau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4810328"/>
            <a:ext cx="1077564" cy="110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683633" y="1447800"/>
            <a:ext cx="3886200" cy="228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22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1E91F-DA4D-42EC-AB18-ACB512B7506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2CBD08-6749-465E-A26C-8BD34F4CD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38" y="1382287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BC83BBD-C21F-4652-B512-FAC4602C09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65" y="306846"/>
            <a:ext cx="4625238" cy="577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A36EF3-8D76-9238-1265-A44AE16E3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75101">
            <a:off x="2617085" y="637960"/>
            <a:ext cx="3723701" cy="480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6" y="1371600"/>
            <a:ext cx="8206208" cy="163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44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BFC04-A0F3-9358-FC7C-C2198A6A15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867939-2BC4-35A5-6676-F1F6DB1E12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1DE767-5DED-C540-6366-A357E2401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2" t="8888" r="820" b="5766"/>
          <a:stretch/>
        </p:blipFill>
        <p:spPr>
          <a:xfrm>
            <a:off x="217886" y="0"/>
            <a:ext cx="870822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27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41C4C-DA36-187D-FCFC-E90B27D644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01D0E6-E9DD-88AA-3638-06C5926019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8A08E3-72CD-5ABE-144C-3FEC94D62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1" t="7778" r="1061" b="5556"/>
          <a:stretch/>
        </p:blipFill>
        <p:spPr>
          <a:xfrm>
            <a:off x="228600" y="0"/>
            <a:ext cx="8686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81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E59121-007E-A372-BE53-7F5953931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91" y="1752600"/>
            <a:ext cx="8877218" cy="3087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5600D-A151-E3FC-A445-1BD787620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89" y="609600"/>
            <a:ext cx="769620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89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85600D-A151-E3FC-A445-1BD787620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97" y="228600"/>
            <a:ext cx="7696206" cy="533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A835D3-3F26-F07F-8C62-2EB8C30AF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922249"/>
            <a:ext cx="6553200" cy="501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00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81" y="612386"/>
            <a:ext cx="2073733" cy="7067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02" y="1919291"/>
            <a:ext cx="1788697" cy="10660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144" y="3282362"/>
            <a:ext cx="3296454" cy="7067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686" y="1638617"/>
            <a:ext cx="1094171" cy="1307535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970" y="500049"/>
            <a:ext cx="2718802" cy="784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O:\ICD\Communications \Logos\Partner Logos\Greater DSM Partnership Chamber Affiliate Logos\GDMP Logo_horizontal_3C for we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823" y="1982505"/>
            <a:ext cx="2729054" cy="73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50" y="4786631"/>
            <a:ext cx="3252216" cy="818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96" y="4419599"/>
            <a:ext cx="2317704" cy="1355857"/>
          </a:xfrm>
          <a:prstGeom prst="rect">
            <a:avLst/>
          </a:prstGeom>
        </p:spPr>
      </p:pic>
      <p:pic>
        <p:nvPicPr>
          <p:cNvPr id="14" name="Picture 1" descr="2011-MWA-horizcmyk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23" y="3682969"/>
            <a:ext cx="4344967" cy="52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411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Six Pillars of Charac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6337" y="2209800"/>
            <a:ext cx="6791325" cy="3338513"/>
          </a:xfrm>
          <a:prstGeom prst="rect">
            <a:avLst/>
          </a:prstGeom>
          <a:noFill/>
        </p:spPr>
      </p:pic>
      <p:pic>
        <p:nvPicPr>
          <p:cNvPr id="5" name="Picture 6" descr="O:\ICD\Communications \Logos\Partner Logos\CC &amp; Jospehson\Old Logos\character_counts_hor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7798"/>
            <a:ext cx="4554152" cy="140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Pursuing victory with hon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4728"/>
            <a:ext cx="1905760" cy="152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000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9735D-DCC8-1874-3104-425F45BD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C1F29-0A30-A47B-95A2-75362FEDF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5E143-2AAE-1F94-3C4D-C9357521D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84" y="457200"/>
            <a:ext cx="7377629" cy="768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F4B89E-F309-27AB-B179-81066181B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70" y="1504036"/>
            <a:ext cx="7203058" cy="1472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875344-1BFA-BDB0-9077-BC39635DA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02" y="3384899"/>
            <a:ext cx="8784996" cy="216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04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161599-F73A-4BE9-9FEC-E32E160E19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106"/>
          <a:stretch/>
        </p:blipFill>
        <p:spPr>
          <a:xfrm>
            <a:off x="-54951" y="1778403"/>
            <a:ext cx="9198951" cy="1856201"/>
          </a:xfrm>
          <a:prstGeom prst="rect">
            <a:avLst/>
          </a:prstGeom>
        </p:spPr>
      </p:pic>
      <p:pic>
        <p:nvPicPr>
          <p:cNvPr id="7" name="Google Shape;243;p33">
            <a:extLst>
              <a:ext uri="{FF2B5EF4-FFF2-40B4-BE49-F238E27FC236}">
                <a16:creationId xmlns:a16="http://schemas.microsoft.com/office/drawing/2014/main" id="{39E1550B-28C4-45A4-8773-A4C4608E3F8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400" y="4886697"/>
            <a:ext cx="2574629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2;p33">
            <a:extLst>
              <a:ext uri="{FF2B5EF4-FFF2-40B4-BE49-F238E27FC236}">
                <a16:creationId xmlns:a16="http://schemas.microsoft.com/office/drawing/2014/main" id="{62B29A61-1322-42B1-9340-AE869DBBA2D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5200" y="4861559"/>
            <a:ext cx="883927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2;p24">
            <a:extLst>
              <a:ext uri="{FF2B5EF4-FFF2-40B4-BE49-F238E27FC236}">
                <a16:creationId xmlns:a16="http://schemas.microsoft.com/office/drawing/2014/main" id="{3B39F8DB-EB86-4A50-81A5-79CDA7EBB43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998" y="4952999"/>
            <a:ext cx="1445192" cy="10058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0E1ABD-E28E-CF45-53A1-4D4AD50CC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94759"/>
            <a:ext cx="8229600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December 6,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BEA97-09CE-C653-1465-EC325194C7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91629"/>
            <a:ext cx="5623912" cy="112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75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43;p33">
            <a:extLst>
              <a:ext uri="{FF2B5EF4-FFF2-40B4-BE49-F238E27FC236}">
                <a16:creationId xmlns:a16="http://schemas.microsoft.com/office/drawing/2014/main" id="{39E1550B-28C4-45A4-8773-A4C4608E3F8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0400" y="4886697"/>
            <a:ext cx="2574629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2;p33">
            <a:extLst>
              <a:ext uri="{FF2B5EF4-FFF2-40B4-BE49-F238E27FC236}">
                <a16:creationId xmlns:a16="http://schemas.microsoft.com/office/drawing/2014/main" id="{62B29A61-1322-42B1-9340-AE869DBBA2D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00" y="4861559"/>
            <a:ext cx="883927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2;p24">
            <a:extLst>
              <a:ext uri="{FF2B5EF4-FFF2-40B4-BE49-F238E27FC236}">
                <a16:creationId xmlns:a16="http://schemas.microsoft.com/office/drawing/2014/main" id="{3B39F8DB-EB86-4A50-81A5-79CDA7EBB43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998" y="4952999"/>
            <a:ext cx="1445192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6BEA97-09CE-C653-1465-EC325194C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91629"/>
            <a:ext cx="5623912" cy="11240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DFBD18-1E92-AE3A-D442-71112C111373}"/>
              </a:ext>
            </a:extLst>
          </p:cNvPr>
          <p:cNvSpPr txBox="1"/>
          <p:nvPr/>
        </p:nvSpPr>
        <p:spPr>
          <a:xfrm>
            <a:off x="802752" y="2274838"/>
            <a:ext cx="7538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Through the National Civility Summit for Local Government we have come together to have candid discussions on the civility and leadership challenges impacting communities.</a:t>
            </a:r>
          </a:p>
          <a:p>
            <a:endParaRPr lang="en-US" dirty="0"/>
          </a:p>
          <a:p>
            <a:r>
              <a:rPr lang="en-US" dirty="0"/>
              <a:t>Our goal today is to provide local government officials, elected and appointed, with the tools and best practices needed to lead an engaged and participatory government.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32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C0C046-45A0-6251-B64B-CC97AD3FC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95400"/>
            <a:ext cx="3569465" cy="461055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BB428A-4ADA-89B5-3F9D-10280F1B7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135" y="1279358"/>
            <a:ext cx="3569465" cy="461055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588B39-B98D-DC34-BB74-C7B493636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227" y="152400"/>
            <a:ext cx="5825545" cy="100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7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61"/>
            <a:ext cx="9144000" cy="51208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1524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Calibri" panose="020F0502020204030204" pitchFamily="34" charset="0"/>
              </a:rPr>
              <a:t>Community Conversations on Civility</a:t>
            </a:r>
          </a:p>
        </p:txBody>
      </p:sp>
    </p:spTree>
    <p:extLst>
      <p:ext uri="{BB962C8B-B14F-4D97-AF65-F5344CB8AC3E}">
        <p14:creationId xmlns:p14="http://schemas.microsoft.com/office/powerpoint/2010/main" val="2207917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000001024\Pictures\Ray Center logo   - new blue stack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536503" cy="297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734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2408"/>
          <a:stretch/>
        </p:blipFill>
        <p:spPr>
          <a:xfrm>
            <a:off x="0" y="5713"/>
            <a:ext cx="9144000" cy="6090287"/>
          </a:xfrm>
        </p:spPr>
      </p:pic>
    </p:spTree>
    <p:extLst>
      <p:ext uri="{BB962C8B-B14F-4D97-AF65-F5344CB8AC3E}">
        <p14:creationId xmlns:p14="http://schemas.microsoft.com/office/powerpoint/2010/main" val="3545711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4576690"/>
          </a:xfr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6096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Impact</a:t>
            </a:r>
            <a:endParaRPr lang="en-US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8600" y="5487777"/>
            <a:ext cx="85344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002060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Outreach to over 8 Million Youth</a:t>
            </a:r>
            <a:endParaRPr lang="en-US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392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HARACTER COUNTS! character education progr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8" b="37829"/>
          <a:stretch/>
        </p:blipFill>
        <p:spPr bwMode="auto">
          <a:xfrm>
            <a:off x="990592" y="228600"/>
            <a:ext cx="7543815" cy="86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32940071"/>
              </p:ext>
            </p:extLst>
          </p:nvPr>
        </p:nvGraphicFramePr>
        <p:xfrm>
          <a:off x="914400" y="1295400"/>
          <a:ext cx="7696201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81757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AF771-B7C4-54A8-02C2-B941E4A5DE1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F177F4-4A2F-762C-781D-05F3C9021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82" y="304800"/>
            <a:ext cx="8706035" cy="53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03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368" y="1153742"/>
            <a:ext cx="5486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4100" y="3124200"/>
            <a:ext cx="2140764" cy="2771503"/>
          </a:xfrm>
          <a:prstGeom prst="rect">
            <a:avLst/>
          </a:prstGeom>
          <a:noFill/>
          <a:ln w="9525">
            <a:solidFill>
              <a:srgbClr val="003082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47368" y="296293"/>
            <a:ext cx="5486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 Resources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7368" y="4931764"/>
            <a:ext cx="57248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 is developed first and foremost in the home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52400"/>
            <a:ext cx="2178812" cy="2814863"/>
          </a:xfrm>
          <a:prstGeom prst="rect">
            <a:avLst/>
          </a:prstGeom>
          <a:ln>
            <a:solidFill>
              <a:srgbClr val="003082"/>
            </a:solidFill>
          </a:ln>
        </p:spPr>
      </p:pic>
    </p:spTree>
    <p:extLst>
      <p:ext uri="{BB962C8B-B14F-4D97-AF65-F5344CB8AC3E}">
        <p14:creationId xmlns:p14="http://schemas.microsoft.com/office/powerpoint/2010/main" val="3099721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s://store.charactercounts.org/wp-content/uploads/sites/10/2016/06/20171030_ray_center_product_photography_0016-2-1-450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461810"/>
      </p:ext>
    </p:extLst>
  </p:cSld>
  <p:clrMapOvr>
    <a:masterClrMapping/>
  </p:clrMapOvr>
</p:sld>
</file>

<file path=ppt/theme/theme1.xml><?xml version="1.0" encoding="utf-8"?>
<a:theme xmlns:a="http://schemas.openxmlformats.org/drawingml/2006/main" name="11-12.5370 SOE Power Point TemplateFINAL">
  <a:themeElements>
    <a:clrScheme name="Custom 1">
      <a:dk1>
        <a:sysClr val="windowText" lastClr="000000"/>
      </a:dk1>
      <a:lt1>
        <a:sysClr val="window" lastClr="FFFFFF"/>
      </a:lt1>
      <a:dk2>
        <a:srgbClr val="00345E"/>
      </a:dk2>
      <a:lt2>
        <a:srgbClr val="EEECE1"/>
      </a:lt2>
      <a:accent1>
        <a:srgbClr val="C65F1F"/>
      </a:accent1>
      <a:accent2>
        <a:srgbClr val="9CC5DE"/>
      </a:accent2>
      <a:accent3>
        <a:srgbClr val="00345E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7_Custom Design">
  <a:themeElements>
    <a:clrScheme name="Custom 1">
      <a:dk1>
        <a:sysClr val="windowText" lastClr="000000"/>
      </a:dk1>
      <a:lt1>
        <a:sysClr val="window" lastClr="FFFFFF"/>
      </a:lt1>
      <a:dk2>
        <a:srgbClr val="1C3F95"/>
      </a:dk2>
      <a:lt2>
        <a:srgbClr val="EEECE1"/>
      </a:lt2>
      <a:accent1>
        <a:srgbClr val="1C3F9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11-12.5370 SOE Power Point TemplateFINAL">
  <a:themeElements>
    <a:clrScheme name="Custom 1">
      <a:dk1>
        <a:sysClr val="windowText" lastClr="000000"/>
      </a:dk1>
      <a:lt1>
        <a:sysClr val="window" lastClr="FFFFFF"/>
      </a:lt1>
      <a:dk2>
        <a:srgbClr val="00345E"/>
      </a:dk2>
      <a:lt2>
        <a:srgbClr val="EEECE1"/>
      </a:lt2>
      <a:accent1>
        <a:srgbClr val="C65F1F"/>
      </a:accent1>
      <a:accent2>
        <a:srgbClr val="9CC5DE"/>
      </a:accent2>
      <a:accent3>
        <a:srgbClr val="00345E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2D51F80CE6B147B5E1D03B723CDC24" ma:contentTypeVersion="10" ma:contentTypeDescription="Create a new document." ma:contentTypeScope="" ma:versionID="ee3d5ad638103b8536e0d9da780f732e">
  <xsd:schema xmlns:xsd="http://www.w3.org/2001/XMLSchema" xmlns:xs="http://www.w3.org/2001/XMLSchema" xmlns:p="http://schemas.microsoft.com/office/2006/metadata/properties" xmlns:ns3="a486d956-358f-40ff-a533-8606a92d8ca4" targetNamespace="http://schemas.microsoft.com/office/2006/metadata/properties" ma:root="true" ma:fieldsID="7184b253278d57ac84f5b1eee5404524" ns3:_="">
    <xsd:import namespace="a486d956-358f-40ff-a533-8606a92d8ca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86d956-358f-40ff-a533-8606a92d8c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1E8947A-EC7B-4BD8-901A-A5A66D0D29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72CA0E-35E6-4538-BBB4-5F9524AA92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86d956-358f-40ff-a533-8606a92d8c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61BD283-5C06-4140-BEDE-36D10009CA06}">
  <ds:schemaRefs>
    <ds:schemaRef ds:uri="a486d956-358f-40ff-a533-8606a92d8ca4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15462</TotalTime>
  <Words>554</Words>
  <Application>Microsoft Office PowerPoint</Application>
  <PresentationFormat>On-screen Show (4:3)</PresentationFormat>
  <Paragraphs>44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Cambria</vt:lpstr>
      <vt:lpstr>Times New Roman</vt:lpstr>
      <vt:lpstr>Trebuchet MS</vt:lpstr>
      <vt:lpstr>Wingdings</vt:lpstr>
      <vt:lpstr>11-12.5370 SOE Power Point TemplateFINAL</vt:lpstr>
      <vt:lpstr>7_Custom Design</vt:lpstr>
      <vt:lpstr>1_11-12.5370 SOE Power Point TemplateFINAL</vt:lpstr>
      <vt:lpstr>PowerPoint Presentation</vt:lpstr>
      <vt:lpstr>The Robert D. and Billie Ray Center mission is to improve civility through character development and ethical leadership.   </vt:lpstr>
      <vt:lpstr>PowerPoint Presentation</vt:lpstr>
      <vt:lpstr>PowerPoint Presentation</vt:lpstr>
      <vt:lpstr>Global 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Civic Leadership Academy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December 6, 2023</vt:lpstr>
      <vt:lpstr>PowerPoint Presentation</vt:lpstr>
      <vt:lpstr>PowerPoint Presentation</vt:lpstr>
      <vt:lpstr>PowerPoint Presentation</vt:lpstr>
      <vt:lpstr>PowerPoint Presentation</vt:lpstr>
    </vt:vector>
  </TitlesOfParts>
  <Company>Drake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Kluever</dc:creator>
  <cp:lastModifiedBy>Bill Menner</cp:lastModifiedBy>
  <cp:revision>109</cp:revision>
  <cp:lastPrinted>2023-09-27T20:44:11Z</cp:lastPrinted>
  <dcterms:created xsi:type="dcterms:W3CDTF">2015-05-06T14:27:24Z</dcterms:created>
  <dcterms:modified xsi:type="dcterms:W3CDTF">2023-09-28T15:09:28Z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0x010100CB2D51F80CE6B147B5E1D03B723CDC24</vt:lpwstr>
  </property>
</Properties>
</file>